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02" r:id="rId6"/>
    <p:sldId id="269" r:id="rId7"/>
    <p:sldId id="338" r:id="rId8"/>
    <p:sldId id="270" r:id="rId9"/>
    <p:sldId id="271" r:id="rId10"/>
    <p:sldId id="272" r:id="rId11"/>
    <p:sldId id="273" r:id="rId12"/>
    <p:sldId id="374" r:id="rId13"/>
    <p:sldId id="274" r:id="rId14"/>
    <p:sldId id="275" r:id="rId15"/>
    <p:sldId id="277" r:id="rId16"/>
    <p:sldId id="278" r:id="rId17"/>
    <p:sldId id="279" r:id="rId18"/>
    <p:sldId id="280" r:id="rId19"/>
    <p:sldId id="375" r:id="rId20"/>
    <p:sldId id="282" r:id="rId21"/>
    <p:sldId id="283" r:id="rId22"/>
    <p:sldId id="284" r:id="rId23"/>
    <p:sldId id="350" r:id="rId24"/>
    <p:sldId id="351" r:id="rId25"/>
    <p:sldId id="349" r:id="rId26"/>
    <p:sldId id="285" r:id="rId27"/>
    <p:sldId id="286" r:id="rId28"/>
    <p:sldId id="332" r:id="rId29"/>
    <p:sldId id="339" r:id="rId30"/>
    <p:sldId id="342" r:id="rId31"/>
    <p:sldId id="293" r:id="rId32"/>
    <p:sldId id="294" r:id="rId33"/>
    <p:sldId id="295" r:id="rId34"/>
    <p:sldId id="373" r:id="rId35"/>
    <p:sldId id="372" r:id="rId36"/>
    <p:sldId id="359" r:id="rId37"/>
    <p:sldId id="362" r:id="rId38"/>
    <p:sldId id="376" r:id="rId39"/>
    <p:sldId id="364" r:id="rId40"/>
    <p:sldId id="365" r:id="rId41"/>
    <p:sldId id="366" r:id="rId42"/>
    <p:sldId id="367" r:id="rId43"/>
    <p:sldId id="368" r:id="rId44"/>
    <p:sldId id="369" r:id="rId45"/>
    <p:sldId id="370" r:id="rId46"/>
    <p:sldId id="357" r:id="rId47"/>
    <p:sldId id="361" r:id="rId48"/>
    <p:sldId id="308" r:id="rId49"/>
    <p:sldId id="340" r:id="rId50"/>
    <p:sldId id="343" r:id="rId51"/>
    <p:sldId id="331" r:id="rId52"/>
    <p:sldId id="297" r:id="rId53"/>
    <p:sldId id="299" r:id="rId54"/>
    <p:sldId id="337" r:id="rId55"/>
    <p:sldId id="300" r:id="rId56"/>
    <p:sldId id="301" r:id="rId57"/>
    <p:sldId id="309" r:id="rId58"/>
    <p:sldId id="317" r:id="rId59"/>
    <p:sldId id="318" r:id="rId60"/>
    <p:sldId id="319" r:id="rId61"/>
    <p:sldId id="355" r:id="rId62"/>
    <p:sldId id="352" r:id="rId63"/>
    <p:sldId id="353" r:id="rId64"/>
    <p:sldId id="316" r:id="rId65"/>
    <p:sldId id="354" r:id="rId66"/>
    <p:sldId id="324" r:id="rId67"/>
    <p:sldId id="356" r:id="rId68"/>
    <p:sldId id="341" r:id="rId69"/>
    <p:sldId id="345" r:id="rId70"/>
    <p:sldId id="344" r:id="rId71"/>
    <p:sldId id="310" r:id="rId72"/>
    <p:sldId id="311" r:id="rId73"/>
    <p:sldId id="312" r:id="rId74"/>
    <p:sldId id="328"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7" autoAdjust="0"/>
    <p:restoredTop sz="94660"/>
  </p:normalViewPr>
  <p:slideViewPr>
    <p:cSldViewPr snapToGrid="0">
      <p:cViewPr varScale="1">
        <p:scale>
          <a:sx n="78" d="100"/>
          <a:sy n="78" d="100"/>
        </p:scale>
        <p:origin x="67" y="1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7/31/2015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172751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7/31/2015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877496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7/31/2015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218548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7/31/2015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331103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ECF64E-E1CC-4D71-96AE-8E298BBAC099}" type="datetimeFigureOut">
              <a:rPr lang="en-US" smtClean="0"/>
              <a:t>7/31/2015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74294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ECF64E-E1CC-4D71-96AE-8E298BBAC099}" type="datetimeFigureOut">
              <a:rPr lang="en-US" smtClean="0"/>
              <a:t>7/31/2015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1246706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ECF64E-E1CC-4D71-96AE-8E298BBAC099}" type="datetimeFigureOut">
              <a:rPr lang="en-US" smtClean="0"/>
              <a:t>7/31/2015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19867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ECF64E-E1CC-4D71-96AE-8E298BBAC099}" type="datetimeFigureOut">
              <a:rPr lang="en-US" smtClean="0"/>
              <a:t>7/31/2015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48264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ECF64E-E1CC-4D71-96AE-8E298BBAC099}" type="datetimeFigureOut">
              <a:rPr lang="en-US" smtClean="0"/>
              <a:t>7/31/2015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323231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ECF64E-E1CC-4D71-96AE-8E298BBAC099}" type="datetimeFigureOut">
              <a:rPr lang="en-US" smtClean="0"/>
              <a:t>7/31/2015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556653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ECF64E-E1CC-4D71-96AE-8E298BBAC099}" type="datetimeFigureOut">
              <a:rPr lang="en-US" smtClean="0"/>
              <a:t>7/31/2015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5983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CF64E-E1CC-4D71-96AE-8E298BBAC099}" type="datetimeFigureOut">
              <a:rPr lang="en-US" smtClean="0"/>
              <a:t>7/31/2015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9B84F-1D1F-4F3A-8DB9-973B61D11FE5}" type="slidenum">
              <a:rPr lang="en-US" smtClean="0"/>
              <a:t>‹#›</a:t>
            </a:fld>
            <a:endParaRPr lang="en-US"/>
          </a:p>
        </p:txBody>
      </p:sp>
    </p:spTree>
    <p:extLst>
      <p:ext uri="{BB962C8B-B14F-4D97-AF65-F5344CB8AC3E}">
        <p14:creationId xmlns:p14="http://schemas.microsoft.com/office/powerpoint/2010/main" val="2513823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mailto:katiej@%3ctenanacy%3e.onmicrosoft.co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mailto:katiej@%3ctenanacy%3e.onmicrosoft.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mailto:katiej@%3ctenanacy%3e.onmicrosoft.co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mailto:robb@%3ctennacy%3e.onmicrosoft.com"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mailto:robb@%3ctennacy%3e.onmicrosoft.com"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mailto:robb@%3ctennacy%3e.onmicrosoft.com"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robb@%3ctenanacy%3e.onmicrosoft.com"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Property Inspection Demo</a:t>
            </a:r>
            <a:endParaRPr lang="en-US" dirty="0"/>
          </a:p>
        </p:txBody>
      </p:sp>
      <p:sp>
        <p:nvSpPr>
          <p:cNvPr id="3" name="Subtitle 2"/>
          <p:cNvSpPr>
            <a:spLocks noGrp="1"/>
          </p:cNvSpPr>
          <p:nvPr>
            <p:ph type="subTitle" idx="1"/>
          </p:nvPr>
        </p:nvSpPr>
        <p:spPr/>
        <p:txBody>
          <a:bodyPr/>
          <a:lstStyle/>
          <a:p>
            <a:r>
              <a:rPr lang="en-US" dirty="0" smtClean="0"/>
              <a:t>Preparation and Walkthrough</a:t>
            </a:r>
            <a:endParaRPr lang="en-US" dirty="0"/>
          </a:p>
        </p:txBody>
      </p:sp>
    </p:spTree>
    <p:extLst>
      <p:ext uri="{BB962C8B-B14F-4D97-AF65-F5344CB8AC3E}">
        <p14:creationId xmlns:p14="http://schemas.microsoft.com/office/powerpoint/2010/main" val="1952323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Select Bathroom 1</a:t>
            </a:r>
            <a:endParaRPr lang="en-US" dirty="0"/>
          </a:p>
        </p:txBody>
      </p:sp>
      <p:sp>
        <p:nvSpPr>
          <p:cNvPr id="3" name="Content Placeholder 2"/>
          <p:cNvSpPr>
            <a:spLocks noGrp="1"/>
          </p:cNvSpPr>
          <p:nvPr>
            <p:ph idx="1"/>
          </p:nvPr>
        </p:nvSpPr>
        <p:spPr>
          <a:xfrm>
            <a:off x="2442576" y="2605413"/>
            <a:ext cx="5361140" cy="3496393"/>
          </a:xfrm>
        </p:spPr>
        <p:txBody>
          <a:bodyPr/>
          <a:lstStyle/>
          <a:p>
            <a:endParaRPr lang="en-US" dirty="0"/>
          </a:p>
        </p:txBody>
      </p:sp>
      <p:pic>
        <p:nvPicPr>
          <p:cNvPr id="3074" name="Picture 2" descr="D:\CDL\Desktop\PIC\new\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3496" y="1703540"/>
            <a:ext cx="6283435" cy="4847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373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Comments</a:t>
            </a:r>
            <a:endParaRPr lang="en-US" dirty="0"/>
          </a:p>
        </p:txBody>
      </p:sp>
      <p:pic>
        <p:nvPicPr>
          <p:cNvPr id="4099" name="Picture 3" descr="D:\CDL\Desktop\PIC\new\1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2716" y="1940969"/>
            <a:ext cx="5537300" cy="427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261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Camera</a:t>
            </a:r>
            <a:endParaRPr lang="en-US" dirty="0"/>
          </a:p>
        </p:txBody>
      </p:sp>
      <p:pic>
        <p:nvPicPr>
          <p:cNvPr id="4" name="Content Placeholder 3"/>
          <p:cNvPicPr>
            <a:picLocks noGrp="1" noChangeAspect="1"/>
          </p:cNvPicPr>
          <p:nvPr>
            <p:ph idx="1"/>
          </p:nvPr>
        </p:nvPicPr>
        <p:blipFill>
          <a:blip r:embed="rId2"/>
          <a:stretch>
            <a:fillRect/>
          </a:stretch>
        </p:blipFill>
        <p:spPr>
          <a:xfrm>
            <a:off x="3269964" y="1825625"/>
            <a:ext cx="5652072" cy="4351338"/>
          </a:xfrm>
          <a:prstGeom prst="rect">
            <a:avLst/>
          </a:prstGeom>
        </p:spPr>
      </p:pic>
      <p:pic>
        <p:nvPicPr>
          <p:cNvPr id="5122" name="Picture 2" descr="D:\CDL\Desktop\PIC\new\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0735" y="1741118"/>
            <a:ext cx="6912126" cy="4584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735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Select photo or take picture</a:t>
            </a:r>
            <a:endParaRPr lang="en-US" sz="4000" dirty="0"/>
          </a:p>
        </p:txBody>
      </p:sp>
      <p:pic>
        <p:nvPicPr>
          <p:cNvPr id="6146" name="Picture 2" descr="D:\CDL\Desktop\PIC\new\1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48698" y="1690688"/>
            <a:ext cx="5947793" cy="45886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1329" y="2339788"/>
            <a:ext cx="4807252" cy="2862322"/>
          </a:xfrm>
          <a:prstGeom prst="rect">
            <a:avLst/>
          </a:prstGeom>
          <a:noFill/>
        </p:spPr>
        <p:txBody>
          <a:bodyPr wrap="square" rtlCol="0">
            <a:spAutoFit/>
          </a:bodyPr>
          <a:lstStyle/>
          <a:p>
            <a:r>
              <a:rPr lang="en-US" dirty="0" smtClean="0"/>
              <a:t>If you are running on a physical device you will be able to use the device’s camera to take a photo.  </a:t>
            </a:r>
          </a:p>
          <a:p>
            <a:endParaRPr lang="en-US" dirty="0"/>
          </a:p>
          <a:p>
            <a:r>
              <a:rPr lang="en-US" dirty="0" smtClean="0"/>
              <a:t>If you are running in the simulator you will be able to take a photo with your computer’s web cam if you have your simulator configured to use the web cam.</a:t>
            </a:r>
          </a:p>
          <a:p>
            <a:endParaRPr lang="en-US" dirty="0"/>
          </a:p>
          <a:p>
            <a:r>
              <a:rPr lang="en-US" dirty="0" smtClean="0"/>
              <a:t>If you do not have a camera configured you will be able to select a photo.</a:t>
            </a:r>
            <a:endParaRPr lang="en-US" dirty="0"/>
          </a:p>
        </p:txBody>
      </p:sp>
    </p:spTree>
    <p:extLst>
      <p:ext uri="{BB962C8B-B14F-4D97-AF65-F5344CB8AC3E}">
        <p14:creationId xmlns:p14="http://schemas.microsoft.com/office/powerpoint/2010/main" val="3201023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Comments</a:t>
            </a:r>
            <a:endParaRPr lang="en-US" dirty="0"/>
          </a:p>
        </p:txBody>
      </p:sp>
      <p:pic>
        <p:nvPicPr>
          <p:cNvPr id="6" name="Content Placeholder 5"/>
          <p:cNvPicPr>
            <a:picLocks noGrp="1" noChangeAspect="1"/>
          </p:cNvPicPr>
          <p:nvPr>
            <p:ph idx="1"/>
          </p:nvPr>
        </p:nvPicPr>
        <p:blipFill>
          <a:blip r:embed="rId2"/>
          <a:stretch>
            <a:fillRect/>
          </a:stretch>
        </p:blipFill>
        <p:spPr>
          <a:xfrm>
            <a:off x="3242850" y="1775521"/>
            <a:ext cx="5631143" cy="4351338"/>
          </a:xfrm>
          <a:prstGeom prst="rect">
            <a:avLst/>
          </a:prstGeom>
        </p:spPr>
      </p:pic>
      <p:pic>
        <p:nvPicPr>
          <p:cNvPr id="7170" name="Picture 2" descr="D:\CDL\Desktop\PIC\new\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298" y="1628384"/>
            <a:ext cx="5991183" cy="4622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354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Done</a:t>
            </a:r>
            <a:endParaRPr lang="en-US" dirty="0"/>
          </a:p>
        </p:txBody>
      </p:sp>
      <p:pic>
        <p:nvPicPr>
          <p:cNvPr id="8194" name="Picture 2" descr="D:\CDL\Desktop\PIC\new\1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22389" y="1690688"/>
            <a:ext cx="5895091" cy="45479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1329" y="2339788"/>
            <a:ext cx="5002306" cy="1477328"/>
          </a:xfrm>
          <a:prstGeom prst="rect">
            <a:avLst/>
          </a:prstGeom>
          <a:noFill/>
        </p:spPr>
        <p:txBody>
          <a:bodyPr wrap="square" rtlCol="0">
            <a:spAutoFit/>
          </a:bodyPr>
          <a:lstStyle/>
          <a:p>
            <a:r>
              <a:rPr lang="en-US" dirty="0"/>
              <a:t>Picture is </a:t>
            </a:r>
            <a:r>
              <a:rPr lang="en-US" dirty="0" smtClean="0"/>
              <a:t>uploaded </a:t>
            </a:r>
            <a:r>
              <a:rPr lang="en-US" dirty="0"/>
              <a:t>to Room Inspection Photos Document Library </a:t>
            </a:r>
            <a:endParaRPr lang="en-US" dirty="0" smtClean="0"/>
          </a:p>
          <a:p>
            <a:endParaRPr lang="en-US" dirty="0" smtClean="0"/>
          </a:p>
          <a:p>
            <a:r>
              <a:rPr lang="en-US" dirty="0" smtClean="0"/>
              <a:t>Inspection comment </a:t>
            </a:r>
            <a:r>
              <a:rPr lang="en-US" dirty="0"/>
              <a:t>is created in Inspection Comments List</a:t>
            </a:r>
          </a:p>
        </p:txBody>
      </p:sp>
    </p:spTree>
    <p:extLst>
      <p:ext uri="{BB962C8B-B14F-4D97-AF65-F5344CB8AC3E}">
        <p14:creationId xmlns:p14="http://schemas.microsoft.com/office/powerpoint/2010/main" val="3786936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Submitting an incident</a:t>
            </a:r>
            <a:endParaRPr lang="en-US" dirty="0"/>
          </a:p>
        </p:txBody>
      </p:sp>
      <p:sp>
        <p:nvSpPr>
          <p:cNvPr id="5" name="Text Placeholder 4"/>
          <p:cNvSpPr>
            <a:spLocks noGrp="1"/>
          </p:cNvSpPr>
          <p:nvPr>
            <p:ph type="body" idx="1"/>
          </p:nvPr>
        </p:nvSpPr>
        <p:spPr/>
        <p:txBody>
          <a:bodyPr/>
          <a:lstStyle/>
          <a:p>
            <a:r>
              <a:rPr lang="en-US" dirty="0" smtClean="0"/>
              <a:t>Incidents indicate there is a problem that needs to be repaired.</a:t>
            </a:r>
            <a:endParaRPr lang="en-US" dirty="0"/>
          </a:p>
          <a:p>
            <a:endParaRPr lang="en-US" dirty="0"/>
          </a:p>
        </p:txBody>
      </p:sp>
    </p:spTree>
    <p:extLst>
      <p:ext uri="{BB962C8B-B14F-4D97-AF65-F5344CB8AC3E}">
        <p14:creationId xmlns:p14="http://schemas.microsoft.com/office/powerpoint/2010/main" val="415392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Bathroom 2</a:t>
            </a:r>
            <a:endParaRPr lang="en-US" dirty="0"/>
          </a:p>
        </p:txBody>
      </p:sp>
      <p:pic>
        <p:nvPicPr>
          <p:cNvPr id="10242" name="Picture 2" descr="D:\CDL\Desktop\PIC\new\1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44241" y="2066795"/>
            <a:ext cx="4934345" cy="3897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208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Incidents</a:t>
            </a:r>
            <a:endParaRPr lang="en-US" dirty="0"/>
          </a:p>
        </p:txBody>
      </p:sp>
      <p:pic>
        <p:nvPicPr>
          <p:cNvPr id="11266" name="Picture 2" descr="D:\CDL\Desktop\PIC\new\1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2562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01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Just like you did in the Inspection Comments popup, take a picture and enter comments.  Then, select an Incident Type and click Done.</a:t>
            </a:r>
            <a:endParaRPr lang="en-US" dirty="0"/>
          </a:p>
        </p:txBody>
      </p:sp>
      <p:sp>
        <p:nvSpPr>
          <p:cNvPr id="3" name="TextBox 2"/>
          <p:cNvSpPr txBox="1"/>
          <p:nvPr/>
        </p:nvSpPr>
        <p:spPr>
          <a:xfrm>
            <a:off x="551329" y="2339788"/>
            <a:ext cx="5002306" cy="1754326"/>
          </a:xfrm>
          <a:prstGeom prst="rect">
            <a:avLst/>
          </a:prstGeom>
          <a:noFill/>
        </p:spPr>
        <p:txBody>
          <a:bodyPr wrap="square" rtlCol="0">
            <a:spAutoFit/>
          </a:bodyPr>
          <a:lstStyle/>
          <a:p>
            <a:r>
              <a:rPr lang="en-US" dirty="0"/>
              <a:t>Incident is created in Incidents </a:t>
            </a:r>
            <a:r>
              <a:rPr lang="en-US" dirty="0" smtClean="0"/>
              <a:t>List</a:t>
            </a:r>
          </a:p>
          <a:p>
            <a:endParaRPr lang="en-US" dirty="0" smtClean="0"/>
          </a:p>
          <a:p>
            <a:r>
              <a:rPr lang="en-US" dirty="0"/>
              <a:t>Photo is added to Room Inspection </a:t>
            </a:r>
            <a:r>
              <a:rPr lang="en-US" dirty="0" smtClean="0"/>
              <a:t>Photos Document Library</a:t>
            </a:r>
          </a:p>
          <a:p>
            <a:endParaRPr lang="en-US" dirty="0" smtClean="0"/>
          </a:p>
          <a:p>
            <a:r>
              <a:rPr lang="en-US" dirty="0"/>
              <a:t>Workflow Task is created for Dispatcher</a:t>
            </a:r>
          </a:p>
        </p:txBody>
      </p:sp>
      <p:pic>
        <p:nvPicPr>
          <p:cNvPr id="12290" name="Picture 2" descr="D:\CDL\Desktop\PIC\new\1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53635" y="216261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953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Preparing Calendars</a:t>
            </a:r>
            <a:endParaRPr lang="en-US" dirty="0"/>
          </a:p>
        </p:txBody>
      </p:sp>
      <p:sp>
        <p:nvSpPr>
          <p:cNvPr id="3" name="Content Placeholder 2"/>
          <p:cNvSpPr>
            <a:spLocks noGrp="1"/>
          </p:cNvSpPr>
          <p:nvPr>
            <p:ph idx="1"/>
          </p:nvPr>
        </p:nvSpPr>
        <p:spPr/>
        <p:txBody>
          <a:bodyPr/>
          <a:lstStyle/>
          <a:p>
            <a:r>
              <a:rPr lang="en-US" dirty="0" smtClean="0"/>
              <a:t>Log into OWA with Ron Gabel and delete all calendar events for the day after the demo.  For example, if you are doing the demo on the October 28 then delete all entries on the October 29.</a:t>
            </a:r>
          </a:p>
          <a:p>
            <a:r>
              <a:rPr lang="en-US" dirty="0" smtClean="0"/>
              <a:t>This step is done to make the calendar clean so it is easy to see the new calendar invites that are added with the Unified API.</a:t>
            </a:r>
            <a:endParaRPr lang="en-US" dirty="0"/>
          </a:p>
        </p:txBody>
      </p:sp>
    </p:spTree>
    <p:extLst>
      <p:ext uri="{BB962C8B-B14F-4D97-AF65-F5344CB8AC3E}">
        <p14:creationId xmlns:p14="http://schemas.microsoft.com/office/powerpoint/2010/main" val="1244245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rPr>
              <a:t>Not in scope at this time</a:t>
            </a:r>
            <a:r>
              <a:rPr lang="en-US" dirty="0" smtClean="0"/>
              <a:t/>
            </a:r>
            <a:br>
              <a:rPr lang="en-US" dirty="0" smtClean="0"/>
            </a:br>
            <a:r>
              <a:rPr lang="en-US" dirty="0" smtClean="0"/>
              <a:t>Click Video</a:t>
            </a:r>
            <a:br>
              <a:rPr lang="en-US" dirty="0" smtClean="0"/>
            </a:br>
            <a:r>
              <a:rPr lang="en-US" sz="2700" dirty="0" smtClean="0"/>
              <a:t>Need to add a new button to this page to create videos.</a:t>
            </a:r>
            <a:endParaRPr lang="en-US" sz="4000" dirty="0"/>
          </a:p>
        </p:txBody>
      </p:sp>
      <p:pic>
        <p:nvPicPr>
          <p:cNvPr id="6" name="Picture 2" descr="D:\CDL\Desktop\PIC\new\1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2091096"/>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715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Not in scope at this </a:t>
            </a:r>
            <a:r>
              <a:rPr lang="en-US" dirty="0" smtClean="0">
                <a:solidFill>
                  <a:srgbClr val="FF0000"/>
                </a:solidFill>
              </a:rPr>
              <a:t>time</a:t>
            </a:r>
            <a:r>
              <a:rPr lang="en-US" sz="4000" dirty="0" smtClean="0"/>
              <a:t/>
            </a:r>
            <a:br>
              <a:rPr lang="en-US" sz="4000" dirty="0" smtClean="0"/>
            </a:br>
            <a:r>
              <a:rPr lang="en-US" sz="2400" dirty="0" smtClean="0"/>
              <a:t>Select video or record video</a:t>
            </a:r>
            <a:endParaRPr lang="en-US" sz="2400" dirty="0"/>
          </a:p>
        </p:txBody>
      </p:sp>
      <p:pic>
        <p:nvPicPr>
          <p:cNvPr id="6" name="Picture 2" descr="D:\CDL\Desktop\PIC\new\1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943612"/>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139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600" dirty="0">
                <a:solidFill>
                  <a:srgbClr val="FF0000"/>
                </a:solidFill>
              </a:rPr>
              <a:t>Not in scope at this time</a:t>
            </a:r>
            <a:r>
              <a:rPr lang="en-US" dirty="0"/>
              <a:t/>
            </a:r>
            <a:br>
              <a:rPr lang="en-US" dirty="0"/>
            </a:br>
            <a:r>
              <a:rPr lang="en-US" dirty="0"/>
              <a:t>Video is </a:t>
            </a:r>
            <a:r>
              <a:rPr lang="en-US" dirty="0" smtClean="0"/>
              <a:t>uploaded </a:t>
            </a:r>
            <a:r>
              <a:rPr lang="en-US" dirty="0"/>
              <a:t>to </a:t>
            </a:r>
            <a:r>
              <a:rPr lang="en-US" dirty="0" smtClean="0"/>
              <a:t>Office 365 Video </a:t>
            </a:r>
            <a:r>
              <a:rPr lang="en-US" dirty="0"/>
              <a:t>Portal</a:t>
            </a:r>
          </a:p>
        </p:txBody>
      </p:sp>
      <p:sp>
        <p:nvSpPr>
          <p:cNvPr id="3" name="TextBox 2"/>
          <p:cNvSpPr txBox="1"/>
          <p:nvPr/>
        </p:nvSpPr>
        <p:spPr>
          <a:xfrm>
            <a:off x="551329" y="2339788"/>
            <a:ext cx="5002306" cy="923330"/>
          </a:xfrm>
          <a:prstGeom prst="rect">
            <a:avLst/>
          </a:prstGeom>
          <a:noFill/>
        </p:spPr>
        <p:txBody>
          <a:bodyPr wrap="square" rtlCol="0">
            <a:spAutoFit/>
          </a:bodyPr>
          <a:lstStyle/>
          <a:p>
            <a:r>
              <a:rPr lang="en-US" dirty="0" smtClean="0"/>
              <a:t>Video is </a:t>
            </a:r>
            <a:r>
              <a:rPr lang="en-US" dirty="0"/>
              <a:t>added to </a:t>
            </a:r>
            <a:r>
              <a:rPr lang="en-US" dirty="0" smtClean="0"/>
              <a:t>Office 365 Video Portal in the Incidents channel.</a:t>
            </a:r>
          </a:p>
          <a:p>
            <a:endParaRPr lang="en-US" dirty="0" smtClean="0"/>
          </a:p>
        </p:txBody>
      </p:sp>
      <p:pic>
        <p:nvPicPr>
          <p:cNvPr id="6" name="Picture 2" descr="D:\CDL\Desktop\PIC\new\1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18676" y="1950886"/>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007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Finalize Inspection</a:t>
            </a:r>
            <a:endParaRPr lang="en-US" dirty="0"/>
          </a:p>
        </p:txBody>
      </p:sp>
      <p:pic>
        <p:nvPicPr>
          <p:cNvPr id="13314" name="Picture 2" descr="D:\CDL\Desktop\PIC\new\2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74786"/>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311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Confirmation</a:t>
            </a:r>
            <a:endParaRPr lang="en-US" dirty="0"/>
          </a:p>
        </p:txBody>
      </p:sp>
      <p:sp>
        <p:nvSpPr>
          <p:cNvPr id="3" name="TextBox 2"/>
          <p:cNvSpPr txBox="1"/>
          <p:nvPr/>
        </p:nvSpPr>
        <p:spPr>
          <a:xfrm>
            <a:off x="470647" y="1896035"/>
            <a:ext cx="5002306" cy="646331"/>
          </a:xfrm>
          <a:prstGeom prst="rect">
            <a:avLst/>
          </a:prstGeom>
          <a:noFill/>
        </p:spPr>
        <p:txBody>
          <a:bodyPr wrap="square" rtlCol="0">
            <a:spAutoFit/>
          </a:bodyPr>
          <a:lstStyle/>
          <a:p>
            <a:r>
              <a:rPr lang="en-US" dirty="0"/>
              <a:t>Inspection </a:t>
            </a:r>
            <a:r>
              <a:rPr lang="en-US" dirty="0" smtClean="0"/>
              <a:t>in Inspections List is </a:t>
            </a:r>
            <a:r>
              <a:rPr lang="en-US" dirty="0"/>
              <a:t>updated with Finalized </a:t>
            </a:r>
            <a:r>
              <a:rPr lang="en-US" dirty="0" smtClean="0"/>
              <a:t>Date </a:t>
            </a:r>
            <a:endParaRPr lang="en-US" dirty="0"/>
          </a:p>
        </p:txBody>
      </p:sp>
      <p:pic>
        <p:nvPicPr>
          <p:cNvPr id="14338" name="Picture 2" descr="D:\CDL\Desktop\PIC\new\2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8988" y="189603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755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46463"/>
          </a:xfrm>
        </p:spPr>
        <p:txBody>
          <a:bodyPr>
            <a:normAutofit/>
          </a:bodyPr>
          <a:lstStyle/>
          <a:p>
            <a:r>
              <a:rPr lang="en-US" dirty="0" smtClean="0"/>
              <a:t>Inspection report email is sent to property owner and dispatcher</a:t>
            </a:r>
            <a:br>
              <a:rPr lang="en-US" dirty="0" smtClean="0"/>
            </a:br>
            <a:r>
              <a:rPr lang="en-US" sz="2000" dirty="0" smtClean="0"/>
              <a:t>Log in with Dispatcher account to see the email</a:t>
            </a:r>
            <a:br>
              <a:rPr lang="en-US" sz="2000" dirty="0" smtClean="0"/>
            </a:br>
            <a:r>
              <a:rPr lang="en-US" sz="2000" dirty="0"/>
              <a:t/>
            </a:r>
            <a:br>
              <a:rPr lang="en-US" sz="2000" dirty="0"/>
            </a:br>
            <a:r>
              <a:rPr lang="en-US" sz="2000" dirty="0"/>
              <a:t>Username: </a:t>
            </a:r>
            <a:r>
              <a:rPr lang="en-US" sz="2000" dirty="0" err="1" smtClean="0">
                <a:hlinkClick r:id="rId2"/>
              </a:rPr>
              <a:t>katiej</a:t>
            </a:r>
            <a:r>
              <a:rPr lang="en-US" sz="2000" dirty="0" smtClean="0">
                <a:hlinkClick r:id="rId2"/>
              </a:rPr>
              <a:t>@&lt;</a:t>
            </a:r>
            <a:r>
              <a:rPr lang="en-US" sz="2000" dirty="0" err="1">
                <a:hlinkClick r:id="rId2"/>
              </a:rPr>
              <a:t>tenanacy</a:t>
            </a:r>
            <a:r>
              <a:rPr lang="en-US" sz="2000" dirty="0">
                <a:hlinkClick r:id="rId2"/>
              </a:rPr>
              <a:t>&gt;.onmicrosoft.com</a:t>
            </a:r>
            <a:r>
              <a:rPr lang="en-US" sz="2000" dirty="0"/>
              <a:t/>
            </a:r>
            <a:br>
              <a:rPr lang="en-US" sz="2000" dirty="0"/>
            </a:br>
            <a:r>
              <a:rPr lang="en-US" sz="2000" dirty="0"/>
              <a:t>Password: TempP@ssw0rd!</a:t>
            </a:r>
            <a:br>
              <a:rPr lang="en-US" sz="2000" dirty="0"/>
            </a:br>
            <a:r>
              <a:rPr lang="en-US" sz="2000" dirty="0"/>
              <a:t/>
            </a:r>
            <a:br>
              <a:rPr lang="en-US" sz="2000" dirty="0"/>
            </a:br>
            <a:r>
              <a:rPr lang="en-US" sz="2000" dirty="0" smtClean="0"/>
              <a:t>If </a:t>
            </a:r>
            <a:r>
              <a:rPr lang="en-US" sz="2000" dirty="0"/>
              <a:t>you have not already </a:t>
            </a:r>
            <a:r>
              <a:rPr lang="en-US" sz="2000" dirty="0" smtClean="0"/>
              <a:t>signed</a:t>
            </a:r>
            <a:br>
              <a:rPr lang="en-US" sz="2000" dirty="0" smtClean="0"/>
            </a:br>
            <a:r>
              <a:rPr lang="en-US" sz="2000" dirty="0" smtClean="0"/>
              <a:t>in with this </a:t>
            </a:r>
            <a:r>
              <a:rPr lang="en-US" sz="2000" dirty="0"/>
              <a:t>user you will </a:t>
            </a:r>
            <a:r>
              <a:rPr lang="en-US" sz="2000" dirty="0" smtClean="0"/>
              <a:t>be</a:t>
            </a:r>
            <a:br>
              <a:rPr lang="en-US" sz="2000" dirty="0" smtClean="0"/>
            </a:br>
            <a:r>
              <a:rPr lang="en-US" sz="2000" dirty="0" smtClean="0"/>
              <a:t>prompted </a:t>
            </a:r>
            <a:r>
              <a:rPr lang="en-US" sz="2000" dirty="0"/>
              <a:t>to reset </a:t>
            </a:r>
            <a:r>
              <a:rPr lang="en-US" sz="2000" dirty="0" smtClean="0"/>
              <a:t>the user’s</a:t>
            </a:r>
            <a:br>
              <a:rPr lang="en-US" sz="2000" dirty="0" smtClean="0"/>
            </a:br>
            <a:r>
              <a:rPr lang="en-US" sz="2000" dirty="0" smtClean="0"/>
              <a:t>password</a:t>
            </a:r>
            <a:r>
              <a:rPr lang="en-US" sz="2000" dirty="0"/>
              <a:t>.</a:t>
            </a:r>
          </a:p>
        </p:txBody>
      </p:sp>
      <p:pic>
        <p:nvPicPr>
          <p:cNvPr id="15362" name="Picture 2" descr="D:\CDL\Desktop\PIC\new\24.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00914" y="3120304"/>
            <a:ext cx="6949440" cy="352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968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Dispatcher Scheduling Walkthrough</a:t>
            </a:r>
            <a:endParaRPr lang="en-US" dirty="0"/>
          </a:p>
        </p:txBody>
      </p:sp>
      <p:sp>
        <p:nvSpPr>
          <p:cNvPr id="3" name="Text Placeholder 2"/>
          <p:cNvSpPr>
            <a:spLocks noGrp="1"/>
          </p:cNvSpPr>
          <p:nvPr>
            <p:ph type="body" idx="1"/>
          </p:nvPr>
        </p:nvSpPr>
        <p:spPr/>
        <p:txBody>
          <a:bodyPr/>
          <a:lstStyle/>
          <a:p>
            <a:r>
              <a:rPr lang="en-US" dirty="0" smtClean="0"/>
              <a:t>The dispatcher reviews the incident found at the property and schedules a repair.</a:t>
            </a:r>
            <a:endParaRPr lang="en-US" dirty="0"/>
          </a:p>
        </p:txBody>
      </p:sp>
    </p:spTree>
    <p:extLst>
      <p:ext uri="{BB962C8B-B14F-4D97-AF65-F5344CB8AC3E}">
        <p14:creationId xmlns:p14="http://schemas.microsoft.com/office/powerpoint/2010/main" val="2315115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46463"/>
          </a:xfrm>
        </p:spPr>
        <p:txBody>
          <a:bodyPr>
            <a:normAutofit/>
          </a:bodyPr>
          <a:lstStyle/>
          <a:p>
            <a:r>
              <a:rPr lang="en-US" dirty="0" smtClean="0"/>
              <a:t>Inspection report email is sent to property owner and dispatcher</a:t>
            </a:r>
            <a:br>
              <a:rPr lang="en-US" dirty="0" smtClean="0"/>
            </a:br>
            <a:r>
              <a:rPr lang="en-US" sz="2000" dirty="0" smtClean="0"/>
              <a:t>Log in with Dispatcher account to see the email</a:t>
            </a:r>
            <a:br>
              <a:rPr lang="en-US" sz="2000" dirty="0" smtClean="0"/>
            </a:br>
            <a:r>
              <a:rPr lang="en-US" sz="2000" dirty="0"/>
              <a:t/>
            </a:r>
            <a:br>
              <a:rPr lang="en-US" sz="2000" dirty="0"/>
            </a:br>
            <a:r>
              <a:rPr lang="en-US" sz="2000" dirty="0"/>
              <a:t>Username: </a:t>
            </a:r>
            <a:r>
              <a:rPr lang="en-US" sz="2000" dirty="0" err="1" smtClean="0">
                <a:hlinkClick r:id="rId2"/>
              </a:rPr>
              <a:t>katiej</a:t>
            </a:r>
            <a:r>
              <a:rPr lang="en-US" sz="2000" dirty="0" smtClean="0">
                <a:hlinkClick r:id="rId2"/>
              </a:rPr>
              <a:t>@&lt;</a:t>
            </a:r>
            <a:r>
              <a:rPr lang="en-US" sz="2000" dirty="0" err="1">
                <a:hlinkClick r:id="rId2"/>
              </a:rPr>
              <a:t>tenanacy</a:t>
            </a:r>
            <a:r>
              <a:rPr lang="en-US" sz="2000" dirty="0">
                <a:hlinkClick r:id="rId2"/>
              </a:rPr>
              <a:t>&gt;.onmicrosoft.com</a:t>
            </a:r>
            <a:r>
              <a:rPr lang="en-US" sz="2000" dirty="0"/>
              <a:t/>
            </a:r>
            <a:br>
              <a:rPr lang="en-US" sz="2000" dirty="0"/>
            </a:br>
            <a:r>
              <a:rPr lang="en-US" sz="2000" dirty="0"/>
              <a:t>Password: TempP@ssw0rd!</a:t>
            </a:r>
            <a:br>
              <a:rPr lang="en-US" sz="2000" dirty="0"/>
            </a:br>
            <a:r>
              <a:rPr lang="en-US" sz="2000" dirty="0"/>
              <a:t/>
            </a:r>
            <a:br>
              <a:rPr lang="en-US" sz="2000" dirty="0"/>
            </a:br>
            <a:r>
              <a:rPr lang="en-US" sz="2000" dirty="0" smtClean="0"/>
              <a:t>If </a:t>
            </a:r>
            <a:r>
              <a:rPr lang="en-US" sz="2000" dirty="0"/>
              <a:t>you have not already </a:t>
            </a:r>
            <a:r>
              <a:rPr lang="en-US" sz="2000" dirty="0" smtClean="0"/>
              <a:t>signed</a:t>
            </a:r>
            <a:br>
              <a:rPr lang="en-US" sz="2000" dirty="0" smtClean="0"/>
            </a:br>
            <a:r>
              <a:rPr lang="en-US" sz="2000" dirty="0" smtClean="0"/>
              <a:t>in with this </a:t>
            </a:r>
            <a:r>
              <a:rPr lang="en-US" sz="2000" dirty="0"/>
              <a:t>user you will </a:t>
            </a:r>
            <a:r>
              <a:rPr lang="en-US" sz="2000" dirty="0" smtClean="0"/>
              <a:t>be</a:t>
            </a:r>
            <a:br>
              <a:rPr lang="en-US" sz="2000" dirty="0" smtClean="0"/>
            </a:br>
            <a:r>
              <a:rPr lang="en-US" sz="2000" dirty="0" smtClean="0"/>
              <a:t>prompted </a:t>
            </a:r>
            <a:r>
              <a:rPr lang="en-US" sz="2000" dirty="0"/>
              <a:t>to reset </a:t>
            </a:r>
            <a:r>
              <a:rPr lang="en-US" sz="2000" dirty="0" smtClean="0"/>
              <a:t>the user’s</a:t>
            </a:r>
            <a:br>
              <a:rPr lang="en-US" sz="2000" dirty="0" smtClean="0"/>
            </a:br>
            <a:r>
              <a:rPr lang="en-US" sz="2000" dirty="0" smtClean="0"/>
              <a:t>password</a:t>
            </a:r>
            <a:r>
              <a:rPr lang="en-US" sz="2000" dirty="0"/>
              <a:t>.</a:t>
            </a:r>
          </a:p>
        </p:txBody>
      </p:sp>
      <p:pic>
        <p:nvPicPr>
          <p:cNvPr id="16386" name="Picture 2" descr="D:\CDL\Desktop\PIC\new\2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499" y="3276066"/>
            <a:ext cx="7876032" cy="3063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027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the Property </a:t>
            </a:r>
            <a:r>
              <a:rPr lang="en-US" dirty="0"/>
              <a:t>Management </a:t>
            </a:r>
            <a:r>
              <a:rPr lang="en-US" dirty="0" smtClean="0"/>
              <a:t>Web App Dashboard and click Need Repair</a:t>
            </a:r>
            <a:endParaRPr lang="en-US" dirty="0"/>
          </a:p>
        </p:txBody>
      </p:sp>
      <p:pic>
        <p:nvPicPr>
          <p:cNvPr id="17410" name="Picture 2" descr="D:\CDL\Desktop\PIC\new\2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064" y="1825625"/>
            <a:ext cx="860187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796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Not Scheduled</a:t>
            </a:r>
            <a:endParaRPr lang="en-US" dirty="0"/>
          </a:p>
        </p:txBody>
      </p:sp>
      <p:pic>
        <p:nvPicPr>
          <p:cNvPr id="18434" name="Picture 2" descr="D:\CDL\Desktop\PIC\new\2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064" y="1825625"/>
            <a:ext cx="860187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958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Walkthrough</a:t>
            </a:r>
            <a:endParaRPr lang="en-US" dirty="0"/>
          </a:p>
        </p:txBody>
      </p:sp>
      <p:sp>
        <p:nvSpPr>
          <p:cNvPr id="3" name="Text Placeholder 2"/>
          <p:cNvSpPr>
            <a:spLocks noGrp="1"/>
          </p:cNvSpPr>
          <p:nvPr>
            <p:ph type="body" idx="1"/>
          </p:nvPr>
        </p:nvSpPr>
        <p:spPr/>
        <p:txBody>
          <a:bodyPr/>
          <a:lstStyle/>
          <a:p>
            <a:r>
              <a:rPr lang="en-US" dirty="0" smtClean="0"/>
              <a:t>These following slides describe how to execute the demo, the lists items that are modified during each step, and the emails which are sent.</a:t>
            </a:r>
            <a:endParaRPr lang="en-US" dirty="0"/>
          </a:p>
        </p:txBody>
      </p:sp>
    </p:spTree>
    <p:extLst>
      <p:ext uri="{BB962C8B-B14F-4D97-AF65-F5344CB8AC3E}">
        <p14:creationId xmlns:p14="http://schemas.microsoft.com/office/powerpoint/2010/main" val="2715729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246987" cy="4651375"/>
          </a:xfrm>
        </p:spPr>
        <p:txBody>
          <a:bodyPr>
            <a:normAutofit/>
          </a:bodyPr>
          <a:lstStyle/>
          <a:p>
            <a:r>
              <a:rPr lang="en-US" dirty="0" smtClean="0"/>
              <a:t>View the members associated with the Unified Group corresponding to this property.</a:t>
            </a:r>
            <a:br>
              <a:rPr lang="en-US" dirty="0" smtClean="0"/>
            </a:br>
            <a:endParaRPr lang="en-US" dirty="0"/>
          </a:p>
        </p:txBody>
      </p:sp>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19458" name="Picture 2" descr="D:\CDL\Desktop\PIC\new\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1068" y="169831"/>
            <a:ext cx="4779264" cy="6688169"/>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5323563" y="3274345"/>
            <a:ext cx="1215024" cy="683879"/>
          </a:xfrm>
          <a:prstGeom prst="wedgeRoundRectCallout">
            <a:avLst>
              <a:gd name="adj1" fmla="val 111760"/>
              <a:gd name="adj2" fmla="val -1064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Members</a:t>
            </a:r>
            <a:endParaRPr lang="en-US" dirty="0">
              <a:solidFill>
                <a:schemeClr val="bg1"/>
              </a:solidFill>
            </a:endParaRPr>
          </a:p>
        </p:txBody>
      </p:sp>
    </p:spTree>
    <p:extLst>
      <p:ext uri="{BB962C8B-B14F-4D97-AF65-F5344CB8AC3E}">
        <p14:creationId xmlns:p14="http://schemas.microsoft.com/office/powerpoint/2010/main" val="1478432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784041" cy="4651375"/>
          </a:xfrm>
        </p:spPr>
        <p:txBody>
          <a:bodyPr>
            <a:normAutofit fontScale="90000"/>
          </a:bodyPr>
          <a:lstStyle/>
          <a:p>
            <a:r>
              <a:rPr lang="en-US" dirty="0" smtClean="0"/>
              <a:t>View the videos associated with the incident.</a:t>
            </a:r>
            <a:br>
              <a:rPr lang="en-US" dirty="0" smtClean="0"/>
            </a:br>
            <a:r>
              <a:rPr lang="en-US" dirty="0" smtClean="0"/>
              <a:t/>
            </a:r>
            <a:br>
              <a:rPr lang="en-US" dirty="0" smtClean="0"/>
            </a:br>
            <a:r>
              <a:rPr lang="en-US" dirty="0"/>
              <a:t>Click one of the </a:t>
            </a:r>
            <a:r>
              <a:rPr lang="en-US" dirty="0" smtClean="0"/>
              <a:t>videos in </a:t>
            </a:r>
            <a:r>
              <a:rPr lang="en-US" dirty="0"/>
              <a:t>the </a:t>
            </a:r>
            <a:r>
              <a:rPr lang="en-US" dirty="0" smtClean="0"/>
              <a:t>page and </a:t>
            </a:r>
            <a:r>
              <a:rPr lang="en-US" dirty="0"/>
              <a:t>a new browser window opens to view the </a:t>
            </a:r>
            <a:r>
              <a:rPr lang="en-US" dirty="0" smtClean="0"/>
              <a:t>video.</a:t>
            </a:r>
            <a:br>
              <a:rPr lang="en-US" dirty="0" smtClean="0"/>
            </a:br>
            <a:endParaRPr lang="en-US" dirty="0"/>
          </a:p>
        </p:txBody>
      </p:sp>
      <p:sp>
        <p:nvSpPr>
          <p:cNvPr id="7" name="Title 1"/>
          <p:cNvSpPr txBox="1">
            <a:spLocks/>
          </p:cNvSpPr>
          <p:nvPr/>
        </p:nvSpPr>
        <p:spPr>
          <a:xfrm>
            <a:off x="9133114" y="3219918"/>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5" name="Picture 2" descr="D:\CDL\Desktop\PIC\new\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169831"/>
            <a:ext cx="4779264" cy="6688169"/>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5799551" y="3858016"/>
            <a:ext cx="864296" cy="438411"/>
          </a:xfrm>
          <a:prstGeom prst="wedgeRoundRectCallout">
            <a:avLst>
              <a:gd name="adj1" fmla="val 295109"/>
              <a:gd name="adj2" fmla="val -277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Videos</a:t>
            </a:r>
          </a:p>
        </p:txBody>
      </p:sp>
    </p:spTree>
    <p:extLst>
      <p:ext uri="{BB962C8B-B14F-4D97-AF65-F5344CB8AC3E}">
        <p14:creationId xmlns:p14="http://schemas.microsoft.com/office/powerpoint/2010/main" val="883069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60" y="365124"/>
            <a:ext cx="6322144" cy="4651375"/>
          </a:xfrm>
        </p:spPr>
        <p:txBody>
          <a:bodyPr>
            <a:normAutofit fontScale="90000"/>
          </a:bodyPr>
          <a:lstStyle/>
          <a:p>
            <a:r>
              <a:rPr lang="en-US" dirty="0" smtClean="0"/>
              <a:t>View the conversations associated with the Unified Group corresponding to this property.</a:t>
            </a:r>
            <a:br>
              <a:rPr lang="en-US" dirty="0" smtClean="0"/>
            </a:br>
            <a:r>
              <a:rPr lang="en-US" dirty="0" smtClean="0"/>
              <a:t/>
            </a:r>
            <a:br>
              <a:rPr lang="en-US" dirty="0" smtClean="0"/>
            </a:br>
            <a:r>
              <a:rPr lang="en-US" dirty="0" smtClean="0"/>
              <a:t>Click one of the conversations in the list and a new browser window opens to view the conversation.</a:t>
            </a:r>
            <a:endParaRPr lang="en-US" dirty="0"/>
          </a:p>
        </p:txBody>
      </p:sp>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5" name="Picture 2" descr="D:\CDL\Desktop\PIC\new\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1068" y="169831"/>
            <a:ext cx="4779264" cy="6688169"/>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4634632" y="4822320"/>
            <a:ext cx="1653436" cy="542601"/>
          </a:xfrm>
          <a:prstGeom prst="wedgeRoundRectCallout">
            <a:avLst>
              <a:gd name="adj1" fmla="val 120076"/>
              <a:gd name="adj2" fmla="val -2438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Conversations</a:t>
            </a:r>
          </a:p>
        </p:txBody>
      </p:sp>
    </p:spTree>
    <p:extLst>
      <p:ext uri="{BB962C8B-B14F-4D97-AF65-F5344CB8AC3E}">
        <p14:creationId xmlns:p14="http://schemas.microsoft.com/office/powerpoint/2010/main" val="4052847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4919229" cy="4651375"/>
          </a:xfrm>
        </p:spPr>
        <p:txBody>
          <a:bodyPr>
            <a:normAutofit/>
          </a:bodyPr>
          <a:lstStyle/>
          <a:p>
            <a:r>
              <a:rPr lang="en-US" dirty="0" smtClean="0"/>
              <a:t>View the conversation in a new web browser.</a:t>
            </a:r>
            <a:endParaRPr lang="en-US" dirty="0"/>
          </a:p>
        </p:txBody>
      </p:sp>
      <p:pic>
        <p:nvPicPr>
          <p:cNvPr id="20482" name="Picture 2" descr="D:\CDL\Desktop\PIC\new\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1554" y="526094"/>
            <a:ext cx="6339840" cy="6135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484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784041" cy="6133647"/>
          </a:xfrm>
        </p:spPr>
        <p:txBody>
          <a:bodyPr>
            <a:normAutofit/>
          </a:bodyPr>
          <a:lstStyle/>
          <a:p>
            <a:r>
              <a:rPr lang="en-US" sz="3600" dirty="0" smtClean="0"/>
              <a:t>View the a recent document associated with the Unified Group corresponding to this property.</a:t>
            </a:r>
            <a:br>
              <a:rPr lang="en-US" sz="3600" dirty="0" smtClean="0"/>
            </a:br>
            <a:r>
              <a:rPr lang="en-US" sz="3600" dirty="0" smtClean="0"/>
              <a:t/>
            </a:r>
            <a:br>
              <a:rPr lang="en-US" sz="3600" dirty="0" smtClean="0"/>
            </a:br>
            <a:r>
              <a:rPr lang="en-US" sz="3600" dirty="0" smtClean="0"/>
              <a:t>Recent documents are documents that have been modified in the last 7 days.</a:t>
            </a:r>
            <a:br>
              <a:rPr lang="en-US" sz="3600" dirty="0" smtClean="0"/>
            </a:br>
            <a:r>
              <a:rPr lang="en-US" sz="3600" dirty="0" smtClean="0"/>
              <a:t/>
            </a:r>
            <a:br>
              <a:rPr lang="en-US" sz="3600" dirty="0" smtClean="0"/>
            </a:br>
            <a:r>
              <a:rPr lang="en-US" sz="3600" dirty="0" smtClean="0"/>
              <a:t>Click one of the documents in the list and a new browser window opens to view the document.</a:t>
            </a:r>
            <a:endParaRPr lang="en-US" sz="3600" dirty="0"/>
          </a:p>
        </p:txBody>
      </p:sp>
      <p:sp>
        <p:nvSpPr>
          <p:cNvPr id="7" name="Title 1"/>
          <p:cNvSpPr txBox="1">
            <a:spLocks/>
          </p:cNvSpPr>
          <p:nvPr/>
        </p:nvSpPr>
        <p:spPr>
          <a:xfrm>
            <a:off x="6683829" y="3317889"/>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5" name="Picture 2" descr="D:\CDL\Desktop\PIC\new\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87862"/>
            <a:ext cx="4779264" cy="6688169"/>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4959748" y="3722213"/>
            <a:ext cx="1465545" cy="839244"/>
          </a:xfrm>
          <a:prstGeom prst="wedgeRoundRectCallout">
            <a:avLst>
              <a:gd name="adj1" fmla="val 127885"/>
              <a:gd name="adj2" fmla="val -16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Recent</a:t>
            </a:r>
            <a:r>
              <a:rPr lang="en-US" dirty="0" smtClean="0">
                <a:solidFill>
                  <a:srgbClr val="FF0000"/>
                </a:solidFill>
              </a:rPr>
              <a:t> </a:t>
            </a:r>
            <a:r>
              <a:rPr lang="en-US" dirty="0">
                <a:solidFill>
                  <a:schemeClr val="bg1"/>
                </a:solidFill>
              </a:rPr>
              <a:t>documents</a:t>
            </a:r>
          </a:p>
        </p:txBody>
      </p:sp>
    </p:spTree>
    <p:extLst>
      <p:ext uri="{BB962C8B-B14F-4D97-AF65-F5344CB8AC3E}">
        <p14:creationId xmlns:p14="http://schemas.microsoft.com/office/powerpoint/2010/main" val="1556940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5"/>
            <a:ext cx="5729941" cy="1616076"/>
          </a:xfrm>
        </p:spPr>
        <p:txBody>
          <a:bodyPr>
            <a:normAutofit/>
          </a:bodyPr>
          <a:lstStyle/>
          <a:p>
            <a:r>
              <a:rPr lang="en-US" dirty="0" smtClean="0"/>
              <a:t>View the document in a new web browser.</a:t>
            </a:r>
            <a:endParaRPr lang="en-US" dirty="0"/>
          </a:p>
        </p:txBody>
      </p:sp>
      <p:pic>
        <p:nvPicPr>
          <p:cNvPr id="3" name="Picture 2"/>
          <p:cNvPicPr>
            <a:picLocks noChangeAspect="1"/>
          </p:cNvPicPr>
          <p:nvPr/>
        </p:nvPicPr>
        <p:blipFill>
          <a:blip r:embed="rId2"/>
          <a:stretch>
            <a:fillRect/>
          </a:stretch>
        </p:blipFill>
        <p:spPr>
          <a:xfrm>
            <a:off x="6779709" y="193026"/>
            <a:ext cx="4818391" cy="6493260"/>
          </a:xfrm>
          <a:prstGeom prst="rect">
            <a:avLst/>
          </a:prstGeom>
        </p:spPr>
      </p:pic>
    </p:spTree>
    <p:extLst>
      <p:ext uri="{BB962C8B-B14F-4D97-AF65-F5344CB8AC3E}">
        <p14:creationId xmlns:p14="http://schemas.microsoft.com/office/powerpoint/2010/main" val="2532647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60" y="365124"/>
            <a:ext cx="6334670" cy="5396358"/>
          </a:xfrm>
        </p:spPr>
        <p:txBody>
          <a:bodyPr>
            <a:normAutofit fontScale="90000"/>
          </a:bodyPr>
          <a:lstStyle/>
          <a:p>
            <a:r>
              <a:rPr lang="en-US" dirty="0" smtClean="0"/>
              <a:t>View the documents associated with the Files library in the Unified Group corresponding to this property.</a:t>
            </a:r>
            <a:br>
              <a:rPr lang="en-US" dirty="0" smtClean="0"/>
            </a:br>
            <a:r>
              <a:rPr lang="en-US" dirty="0" smtClean="0"/>
              <a:t/>
            </a:r>
            <a:br>
              <a:rPr lang="en-US" dirty="0" smtClean="0"/>
            </a:br>
            <a:r>
              <a:rPr lang="en-US" dirty="0" smtClean="0"/>
              <a:t>Click the See more link at the bottom of the list and a new browser window opens to view the documents.</a:t>
            </a:r>
            <a:endParaRPr lang="en-US" dirty="0"/>
          </a:p>
        </p:txBody>
      </p:sp>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5" name="Picture 2" descr="D:\CDL\Desktop\PIC\new\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4992" y="169831"/>
            <a:ext cx="4779264" cy="6688169"/>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4947781" y="5708491"/>
            <a:ext cx="1540701" cy="601249"/>
          </a:xfrm>
          <a:prstGeom prst="wedgeRoundRectCallout">
            <a:avLst>
              <a:gd name="adj1" fmla="val 115657"/>
              <a:gd name="adj2" fmla="val -645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Documents</a:t>
            </a:r>
          </a:p>
        </p:txBody>
      </p:sp>
    </p:spTree>
    <p:extLst>
      <p:ext uri="{BB962C8B-B14F-4D97-AF65-F5344CB8AC3E}">
        <p14:creationId xmlns:p14="http://schemas.microsoft.com/office/powerpoint/2010/main" val="3411811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5"/>
            <a:ext cx="11182242" cy="1182298"/>
          </a:xfrm>
        </p:spPr>
        <p:txBody>
          <a:bodyPr>
            <a:normAutofit/>
          </a:bodyPr>
          <a:lstStyle/>
          <a:p>
            <a:r>
              <a:rPr lang="en-US" dirty="0" smtClean="0"/>
              <a:t>View the documents in a new web browser.</a:t>
            </a:r>
            <a:endParaRPr lang="en-US" dirty="0"/>
          </a:p>
        </p:txBody>
      </p:sp>
      <p:pic>
        <p:nvPicPr>
          <p:cNvPr id="5" name="Picture 2" descr="D:\CDL\Desktop\PIC\new\3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020" y="1547423"/>
            <a:ext cx="9265920" cy="493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410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784041" cy="4651375"/>
          </a:xfrm>
        </p:spPr>
        <p:txBody>
          <a:bodyPr>
            <a:normAutofit fontScale="90000"/>
          </a:bodyPr>
          <a:lstStyle/>
          <a:p>
            <a:r>
              <a:rPr lang="en-US" dirty="0" smtClean="0"/>
              <a:t>Click the Upload button to upload a document to the Files library in the Unified Group corresponding to this property.</a:t>
            </a:r>
            <a:br>
              <a:rPr lang="en-US" dirty="0" smtClean="0"/>
            </a:br>
            <a:r>
              <a:rPr lang="en-US" dirty="0" smtClean="0"/>
              <a:t/>
            </a:r>
            <a:br>
              <a:rPr lang="en-US" dirty="0" smtClean="0"/>
            </a:br>
            <a:r>
              <a:rPr lang="en-US" dirty="0" smtClean="0"/>
              <a:t>The page and list refresh after the file is uploaded.</a:t>
            </a:r>
            <a:endParaRPr lang="en-US" dirty="0"/>
          </a:p>
        </p:txBody>
      </p:sp>
      <p:sp>
        <p:nvSpPr>
          <p:cNvPr id="7" name="Title 1"/>
          <p:cNvSpPr txBox="1">
            <a:spLocks/>
          </p:cNvSpPr>
          <p:nvPr/>
        </p:nvSpPr>
        <p:spPr>
          <a:xfrm>
            <a:off x="6248400" y="3851289"/>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5" name="Picture 2" descr="D:\CDL\Desktop\PIC\new\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3468" y="169831"/>
            <a:ext cx="4779264" cy="6688169"/>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4682648" y="5733097"/>
            <a:ext cx="1565752" cy="865115"/>
          </a:xfrm>
          <a:prstGeom prst="wedgeRoundRectCallout">
            <a:avLst>
              <a:gd name="adj1" fmla="val 132767"/>
              <a:gd name="adj2" fmla="val 277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Click </a:t>
            </a:r>
            <a:r>
              <a:rPr lang="en-US" dirty="0" smtClean="0">
                <a:solidFill>
                  <a:schemeClr val="bg1"/>
                </a:solidFill>
              </a:rPr>
              <a:t>Upload</a:t>
            </a:r>
            <a:endParaRPr lang="en-US" dirty="0">
              <a:solidFill>
                <a:schemeClr val="bg1"/>
              </a:solidFill>
            </a:endParaRPr>
          </a:p>
        </p:txBody>
      </p:sp>
    </p:spTree>
    <p:extLst>
      <p:ext uri="{BB962C8B-B14F-4D97-AF65-F5344CB8AC3E}">
        <p14:creationId xmlns:p14="http://schemas.microsoft.com/office/powerpoint/2010/main" val="4263416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784041" cy="4651375"/>
          </a:xfrm>
        </p:spPr>
        <p:txBody>
          <a:bodyPr>
            <a:normAutofit/>
          </a:bodyPr>
          <a:lstStyle/>
          <a:p>
            <a:r>
              <a:rPr lang="en-US" dirty="0" smtClean="0"/>
              <a:t>Click the Annotate Images button to create a new page in the OneNote notebook in the Unified Group corresponding to this property.</a:t>
            </a:r>
            <a:br>
              <a:rPr lang="en-US" dirty="0" smtClean="0"/>
            </a:br>
            <a:endParaRPr lang="en-US" dirty="0"/>
          </a:p>
        </p:txBody>
      </p:sp>
      <p:sp>
        <p:nvSpPr>
          <p:cNvPr id="7" name="Title 1"/>
          <p:cNvSpPr txBox="1">
            <a:spLocks/>
          </p:cNvSpPr>
          <p:nvPr/>
        </p:nvSpPr>
        <p:spPr>
          <a:xfrm>
            <a:off x="6248400" y="3851289"/>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5" name="Picture 2" descr="D:\CDL\Desktop\PIC\new\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169831"/>
            <a:ext cx="4779264" cy="6688169"/>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5052686" y="4008724"/>
            <a:ext cx="1565754" cy="845042"/>
          </a:xfrm>
          <a:prstGeom prst="wedgeRoundRectCallout">
            <a:avLst>
              <a:gd name="adj1" fmla="val 195967"/>
              <a:gd name="adj2" fmla="val -2249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Click Annotate </a:t>
            </a:r>
            <a:r>
              <a:rPr lang="en-US" dirty="0" smtClean="0">
                <a:solidFill>
                  <a:schemeClr val="bg1"/>
                </a:solidFill>
              </a:rPr>
              <a:t>Images</a:t>
            </a:r>
            <a:endParaRPr lang="en-US" dirty="0">
              <a:solidFill>
                <a:schemeClr val="bg1"/>
              </a:solidFill>
            </a:endParaRPr>
          </a:p>
        </p:txBody>
      </p:sp>
    </p:spTree>
    <p:extLst>
      <p:ext uri="{BB962C8B-B14F-4D97-AF65-F5344CB8AC3E}">
        <p14:creationId xmlns:p14="http://schemas.microsoft.com/office/powerpoint/2010/main" val="1396341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Inspection Walkthrough</a:t>
            </a:r>
            <a:endParaRPr lang="en-US" dirty="0"/>
          </a:p>
        </p:txBody>
      </p:sp>
      <p:sp>
        <p:nvSpPr>
          <p:cNvPr id="3" name="Text Placeholder 2"/>
          <p:cNvSpPr>
            <a:spLocks noGrp="1"/>
          </p:cNvSpPr>
          <p:nvPr>
            <p:ph type="body" idx="1"/>
          </p:nvPr>
        </p:nvSpPr>
        <p:spPr/>
        <p:txBody>
          <a:bodyPr/>
          <a:lstStyle/>
          <a:p>
            <a:r>
              <a:rPr lang="en-US" dirty="0" smtClean="0"/>
              <a:t>The inspector arrives at the property and uses the Inspection mobile app to report inspection findings.</a:t>
            </a:r>
            <a:endParaRPr lang="en-US" dirty="0"/>
          </a:p>
        </p:txBody>
      </p:sp>
    </p:spTree>
    <p:extLst>
      <p:ext uri="{BB962C8B-B14F-4D97-AF65-F5344CB8AC3E}">
        <p14:creationId xmlns:p14="http://schemas.microsoft.com/office/powerpoint/2010/main" val="198540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5"/>
            <a:ext cx="11068871" cy="1616076"/>
          </a:xfrm>
        </p:spPr>
        <p:txBody>
          <a:bodyPr>
            <a:normAutofit fontScale="90000"/>
          </a:bodyPr>
          <a:lstStyle/>
          <a:p>
            <a:r>
              <a:rPr lang="en-US" dirty="0" smtClean="0"/>
              <a:t>View the new OneNote page in a new web browser and make annotations to the images in it.</a:t>
            </a:r>
            <a:endParaRPr lang="en-US" dirty="0"/>
          </a:p>
        </p:txBody>
      </p:sp>
      <p:pic>
        <p:nvPicPr>
          <p:cNvPr id="22530" name="Picture 2" descr="D:\CDL\Desktop\PIC\new\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6626" y="1981201"/>
            <a:ext cx="6109335" cy="4760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860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6860" y="365124"/>
            <a:ext cx="6397300" cy="4651375"/>
          </a:xfrm>
        </p:spPr>
        <p:txBody>
          <a:bodyPr>
            <a:normAutofit/>
          </a:bodyPr>
          <a:lstStyle/>
          <a:p>
            <a:r>
              <a:rPr lang="en-US" dirty="0" smtClean="0"/>
              <a:t>Click the create repair task button to create a new Task in the Tasks list in the Unified Group corresponding to this property.</a:t>
            </a:r>
            <a:br>
              <a:rPr lang="en-US" dirty="0" smtClean="0"/>
            </a:br>
            <a:endParaRPr lang="en-US" dirty="0"/>
          </a:p>
        </p:txBody>
      </p:sp>
      <p:sp>
        <p:nvSpPr>
          <p:cNvPr id="7" name="Title 1"/>
          <p:cNvSpPr txBox="1">
            <a:spLocks/>
          </p:cNvSpPr>
          <p:nvPr/>
        </p:nvSpPr>
        <p:spPr>
          <a:xfrm>
            <a:off x="416859" y="4421688"/>
            <a:ext cx="6397300" cy="2104628"/>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FF0000"/>
                </a:solidFill>
              </a:rPr>
              <a:t>This is not in PPE yet but the UX and code is stubbed out and currently the code is commented out.</a:t>
            </a:r>
          </a:p>
          <a:p>
            <a:endParaRPr lang="en-US" dirty="0">
              <a:solidFill>
                <a:srgbClr val="FF0000"/>
              </a:solidFill>
            </a:endParaRPr>
          </a:p>
          <a:p>
            <a:r>
              <a:rPr lang="en-US" dirty="0" smtClean="0">
                <a:solidFill>
                  <a:srgbClr val="FF0000"/>
                </a:solidFill>
              </a:rPr>
              <a:t>A </a:t>
            </a:r>
            <a:r>
              <a:rPr lang="en-US" dirty="0">
                <a:solidFill>
                  <a:srgbClr val="FF0000"/>
                </a:solidFill>
              </a:rPr>
              <a:t>list that displays the Tasks associated with the current repair </a:t>
            </a:r>
            <a:r>
              <a:rPr lang="en-US" dirty="0" smtClean="0">
                <a:solidFill>
                  <a:srgbClr val="FF0000"/>
                </a:solidFill>
              </a:rPr>
              <a:t>will be </a:t>
            </a:r>
            <a:r>
              <a:rPr lang="en-US" dirty="0">
                <a:solidFill>
                  <a:srgbClr val="FF0000"/>
                </a:solidFill>
              </a:rPr>
              <a:t>displayed in this page.</a:t>
            </a:r>
            <a:br>
              <a:rPr lang="en-US" dirty="0">
                <a:solidFill>
                  <a:srgbClr val="FF0000"/>
                </a:solidFill>
              </a:rPr>
            </a:br>
            <a:r>
              <a:rPr lang="en-US" dirty="0">
                <a:solidFill>
                  <a:srgbClr val="FF0000"/>
                </a:solidFill>
              </a:rPr>
              <a:t/>
            </a:r>
            <a:br>
              <a:rPr lang="en-US" dirty="0">
                <a:solidFill>
                  <a:srgbClr val="FF0000"/>
                </a:solidFill>
              </a:rPr>
            </a:br>
            <a:r>
              <a:rPr lang="en-US" dirty="0">
                <a:solidFill>
                  <a:srgbClr val="FF0000"/>
                </a:solidFill>
              </a:rPr>
              <a:t>Need to add a button to create a task.</a:t>
            </a:r>
          </a:p>
          <a:p>
            <a:endParaRPr lang="en-US" dirty="0">
              <a:solidFill>
                <a:srgbClr val="FF0000"/>
              </a:solidFill>
            </a:endParaRPr>
          </a:p>
        </p:txBody>
      </p:sp>
      <p:pic>
        <p:nvPicPr>
          <p:cNvPr id="5" name="Picture 2" descr="D:\CDL\Desktop\PIC\new\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1903" y="418414"/>
            <a:ext cx="4779264" cy="66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093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5"/>
            <a:ext cx="11068871" cy="1616076"/>
          </a:xfrm>
        </p:spPr>
        <p:txBody>
          <a:bodyPr>
            <a:normAutofit fontScale="90000"/>
          </a:bodyPr>
          <a:lstStyle/>
          <a:p>
            <a:r>
              <a:rPr lang="en-US" dirty="0" smtClean="0"/>
              <a:t>View the Tasks in a new web browser.</a:t>
            </a:r>
            <a:br>
              <a:rPr lang="en-US" dirty="0" smtClean="0"/>
            </a:br>
            <a:r>
              <a:rPr lang="en-US" dirty="0" smtClean="0">
                <a:solidFill>
                  <a:srgbClr val="FF0000"/>
                </a:solidFill>
              </a:rPr>
              <a:t>This is not in PPE yet so I cannot take a screenshot.</a:t>
            </a:r>
            <a:endParaRPr lang="en-US" dirty="0">
              <a:solidFill>
                <a:srgbClr val="FF0000"/>
              </a:solidFill>
            </a:endParaRPr>
          </a:p>
        </p:txBody>
      </p:sp>
    </p:spTree>
    <p:extLst>
      <p:ext uri="{BB962C8B-B14F-4D97-AF65-F5344CB8AC3E}">
        <p14:creationId xmlns:p14="http://schemas.microsoft.com/office/powerpoint/2010/main" val="3223089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60" y="365125"/>
            <a:ext cx="6622768" cy="1325563"/>
          </a:xfrm>
        </p:spPr>
        <p:txBody>
          <a:bodyPr>
            <a:normAutofit fontScale="90000"/>
          </a:bodyPr>
          <a:lstStyle/>
          <a:p>
            <a:r>
              <a:rPr lang="en-US" dirty="0" smtClean="0"/>
              <a:t>Enter comments, select Ron</a:t>
            </a:r>
            <a:br>
              <a:rPr lang="en-US" dirty="0" smtClean="0"/>
            </a:br>
            <a:r>
              <a:rPr lang="en-US" dirty="0" smtClean="0"/>
              <a:t>Gabel, select Time, </a:t>
            </a:r>
            <a:br>
              <a:rPr lang="en-US" dirty="0" smtClean="0"/>
            </a:br>
            <a:r>
              <a:rPr lang="en-US" dirty="0" smtClean="0"/>
              <a:t>click Schedule Repair</a:t>
            </a:r>
            <a:endParaRPr lang="en-US" dirty="0"/>
          </a:p>
        </p:txBody>
      </p:sp>
      <p:sp>
        <p:nvSpPr>
          <p:cNvPr id="3" name="TextBox 2"/>
          <p:cNvSpPr txBox="1"/>
          <p:nvPr/>
        </p:nvSpPr>
        <p:spPr>
          <a:xfrm>
            <a:off x="416859" y="2027331"/>
            <a:ext cx="6447404" cy="1754326"/>
          </a:xfrm>
          <a:prstGeom prst="rect">
            <a:avLst/>
          </a:prstGeom>
          <a:noFill/>
        </p:spPr>
        <p:txBody>
          <a:bodyPr wrap="square" rtlCol="0">
            <a:spAutoFit/>
          </a:bodyPr>
          <a:lstStyle/>
          <a:p>
            <a:r>
              <a:rPr lang="en-US" dirty="0" smtClean="0"/>
              <a:t>Incident in Incident List is </a:t>
            </a:r>
            <a:r>
              <a:rPr lang="en-US" dirty="0"/>
              <a:t>updated to reflect Status, Repair Scheduled Date, and Repair Person </a:t>
            </a:r>
            <a:r>
              <a:rPr lang="en-US" dirty="0" smtClean="0"/>
              <a:t>assigned</a:t>
            </a:r>
          </a:p>
          <a:p>
            <a:endParaRPr lang="en-US" dirty="0" smtClean="0"/>
          </a:p>
          <a:p>
            <a:r>
              <a:rPr lang="en-US" dirty="0"/>
              <a:t>Workflow Task for Dispatcher is </a:t>
            </a:r>
            <a:r>
              <a:rPr lang="en-US" dirty="0" smtClean="0"/>
              <a:t>completed</a:t>
            </a:r>
          </a:p>
          <a:p>
            <a:r>
              <a:rPr lang="en-US" dirty="0"/>
              <a:t/>
            </a:r>
            <a:br>
              <a:rPr lang="en-US" dirty="0"/>
            </a:br>
            <a:r>
              <a:rPr lang="en-US" dirty="0"/>
              <a:t>Workflow Task for Repair Person is created</a:t>
            </a:r>
          </a:p>
        </p:txBody>
      </p:sp>
      <p:pic>
        <p:nvPicPr>
          <p:cNvPr id="7" name="Picture 2" descr="D:\CDL\Desktop\PIC\new\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490" y="169831"/>
            <a:ext cx="4779264" cy="66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41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660346" cy="3918777"/>
          </a:xfrm>
        </p:spPr>
        <p:txBody>
          <a:bodyPr>
            <a:normAutofit/>
          </a:bodyPr>
          <a:lstStyle/>
          <a:p>
            <a:r>
              <a:rPr lang="en-US" dirty="0" smtClean="0"/>
              <a:t>View the shared calendar for the Unified Group associated with the property in a new web browser.</a:t>
            </a:r>
            <a:br>
              <a:rPr lang="en-US" dirty="0" smtClean="0"/>
            </a:br>
            <a:r>
              <a:rPr lang="en-US" dirty="0" smtClean="0"/>
              <a:t/>
            </a:r>
            <a:br>
              <a:rPr lang="en-US" dirty="0" smtClean="0"/>
            </a:br>
            <a:r>
              <a:rPr lang="en-US" dirty="0" smtClean="0"/>
              <a:t>Click the new event.</a:t>
            </a:r>
            <a:endParaRPr lang="en-US" dirty="0"/>
          </a:p>
        </p:txBody>
      </p:sp>
      <p:sp>
        <p:nvSpPr>
          <p:cNvPr id="5" name="Title 1"/>
          <p:cNvSpPr txBox="1">
            <a:spLocks/>
          </p:cNvSpPr>
          <p:nvPr/>
        </p:nvSpPr>
        <p:spPr>
          <a:xfrm>
            <a:off x="416859" y="4421688"/>
            <a:ext cx="6397300" cy="210462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1026" name="Picture 2" descr="D:\CDL\Desktop\143565668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2571" y="87682"/>
            <a:ext cx="4939429" cy="668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471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Need repair and mention the repair is scheduled</a:t>
            </a:r>
            <a:endParaRPr lang="en-US" dirty="0"/>
          </a:p>
        </p:txBody>
      </p:sp>
      <p:pic>
        <p:nvPicPr>
          <p:cNvPr id="23554" name="Picture 2" descr="D:\CDL\Desktop\PIC\new\4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84346" y="1825625"/>
            <a:ext cx="882330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1230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Repair Walkthrough</a:t>
            </a:r>
            <a:endParaRPr lang="en-US" dirty="0"/>
          </a:p>
        </p:txBody>
      </p:sp>
      <p:sp>
        <p:nvSpPr>
          <p:cNvPr id="3" name="Text Placeholder 2"/>
          <p:cNvSpPr>
            <a:spLocks noGrp="1"/>
          </p:cNvSpPr>
          <p:nvPr>
            <p:ph type="body" idx="1"/>
          </p:nvPr>
        </p:nvSpPr>
        <p:spPr/>
        <p:txBody>
          <a:bodyPr/>
          <a:lstStyle/>
          <a:p>
            <a:r>
              <a:rPr lang="en-US" dirty="0"/>
              <a:t>The </a:t>
            </a:r>
            <a:r>
              <a:rPr lang="en-US" dirty="0" smtClean="0"/>
              <a:t>repair person reviews </a:t>
            </a:r>
            <a:r>
              <a:rPr lang="en-US" dirty="0"/>
              <a:t>the incident found at the </a:t>
            </a:r>
            <a:r>
              <a:rPr lang="en-US" dirty="0" smtClean="0"/>
              <a:t>property, repairs the incident, documents the repairs, and submits the repair for approval.</a:t>
            </a:r>
            <a:endParaRPr lang="en-US" dirty="0"/>
          </a:p>
          <a:p>
            <a:endParaRPr lang="en-US" dirty="0"/>
          </a:p>
        </p:txBody>
      </p:sp>
    </p:spTree>
    <p:extLst>
      <p:ext uri="{BB962C8B-B14F-4D97-AF65-F5344CB8AC3E}">
        <p14:creationId xmlns:p14="http://schemas.microsoft.com/office/powerpoint/2010/main" val="884457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46463"/>
          </a:xfrm>
        </p:spPr>
        <p:txBody>
          <a:bodyPr>
            <a:normAutofit/>
          </a:bodyPr>
          <a:lstStyle/>
          <a:p>
            <a:r>
              <a:rPr lang="en-US" dirty="0" smtClean="0"/>
              <a:t>Accept repair event</a:t>
            </a:r>
            <a:br>
              <a:rPr lang="en-US" dirty="0" smtClean="0"/>
            </a:br>
            <a:r>
              <a:rPr lang="en-US" sz="2700" dirty="0" smtClean="0"/>
              <a:t>Log in with </a:t>
            </a:r>
            <a:r>
              <a:rPr lang="en-US" sz="2700" dirty="0" err="1" smtClean="0"/>
              <a:t>thhe</a:t>
            </a:r>
            <a:r>
              <a:rPr lang="en-US" sz="2700" dirty="0" smtClean="0"/>
              <a:t> Repair Person account to see the email for the repair event</a:t>
            </a:r>
            <a:br>
              <a:rPr lang="en-US" sz="2700" dirty="0" smtClean="0"/>
            </a:br>
            <a:r>
              <a:rPr lang="en-US" sz="2700" dirty="0"/>
              <a:t/>
            </a:r>
            <a:br>
              <a:rPr lang="en-US" sz="2700" dirty="0"/>
            </a:br>
            <a:r>
              <a:rPr lang="en-US" sz="2800" dirty="0"/>
              <a:t>Username: </a:t>
            </a:r>
            <a:r>
              <a:rPr lang="en-US" sz="2800" dirty="0" err="1" smtClean="0">
                <a:hlinkClick r:id="rId2"/>
              </a:rPr>
              <a:t>rong</a:t>
            </a:r>
            <a:r>
              <a:rPr lang="en-US" sz="2800" dirty="0" smtClean="0">
                <a:hlinkClick r:id="rId2"/>
              </a:rPr>
              <a:t>@&lt;</a:t>
            </a:r>
            <a:r>
              <a:rPr lang="en-US" sz="2800" dirty="0" err="1">
                <a:hlinkClick r:id="rId2"/>
              </a:rPr>
              <a:t>tenanacy</a:t>
            </a:r>
            <a:r>
              <a:rPr lang="en-US" sz="2800" dirty="0">
                <a:hlinkClick r:id="rId2"/>
              </a:rPr>
              <a:t>&gt;.onmicrosoft.com</a:t>
            </a:r>
            <a:r>
              <a:rPr lang="en-US" sz="2800" dirty="0"/>
              <a:t/>
            </a:r>
            <a:br>
              <a:rPr lang="en-US" sz="2800" dirty="0"/>
            </a:br>
            <a:r>
              <a:rPr lang="en-US" sz="2800" dirty="0"/>
              <a:t>Password: TempP@ssw0rd!</a:t>
            </a:r>
            <a:br>
              <a:rPr lang="en-US" sz="2800" dirty="0"/>
            </a:br>
            <a:r>
              <a:rPr lang="en-US" sz="2800" dirty="0"/>
              <a:t/>
            </a:r>
            <a:br>
              <a:rPr lang="en-US" sz="2800" dirty="0"/>
            </a:br>
            <a:r>
              <a:rPr lang="en-US" sz="2800" dirty="0" smtClean="0"/>
              <a:t>If </a:t>
            </a:r>
            <a:r>
              <a:rPr lang="en-US" sz="2800" dirty="0"/>
              <a:t>you have not already </a:t>
            </a:r>
            <a:r>
              <a:rPr lang="en-US" sz="2800" dirty="0" smtClean="0"/>
              <a:t>signed</a:t>
            </a:r>
            <a:br>
              <a:rPr lang="en-US" sz="2800" dirty="0" smtClean="0"/>
            </a:br>
            <a:r>
              <a:rPr lang="en-US" sz="2800" dirty="0" smtClean="0"/>
              <a:t>in with this </a:t>
            </a:r>
            <a:r>
              <a:rPr lang="en-US" sz="2800" dirty="0"/>
              <a:t>user you will </a:t>
            </a:r>
            <a:r>
              <a:rPr lang="en-US" sz="2800" dirty="0" smtClean="0"/>
              <a:t>be</a:t>
            </a:r>
            <a:br>
              <a:rPr lang="en-US" sz="2800" dirty="0" smtClean="0"/>
            </a:br>
            <a:r>
              <a:rPr lang="en-US" sz="2800" dirty="0" smtClean="0"/>
              <a:t>prompted </a:t>
            </a:r>
            <a:r>
              <a:rPr lang="en-US" sz="2800" dirty="0"/>
              <a:t>to reset </a:t>
            </a:r>
            <a:r>
              <a:rPr lang="en-US" sz="2800" dirty="0" smtClean="0"/>
              <a:t>the user’s</a:t>
            </a:r>
            <a:br>
              <a:rPr lang="en-US" sz="2800" dirty="0" smtClean="0"/>
            </a:br>
            <a:r>
              <a:rPr lang="en-US" sz="2800" dirty="0" smtClean="0"/>
              <a:t>password</a:t>
            </a:r>
            <a:r>
              <a:rPr lang="en-US" sz="2800" dirty="0"/>
              <a:t>.</a:t>
            </a:r>
            <a:endParaRPr lang="en-US" sz="2700" dirty="0"/>
          </a:p>
        </p:txBody>
      </p:sp>
      <p:pic>
        <p:nvPicPr>
          <p:cNvPr id="24578" name="Picture 2" descr="D:\CDL\Desktop\PIC\new\4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894" y="3593212"/>
            <a:ext cx="6720840" cy="258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2480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calendar event and accept it</a:t>
            </a:r>
            <a:endParaRPr lang="en-US" dirty="0"/>
          </a:p>
        </p:txBody>
      </p:sp>
      <p:pic>
        <p:nvPicPr>
          <p:cNvPr id="25602" name="Picture 2" descr="D:\CDL\Desktop\PIC\new\4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88113" y="1562579"/>
            <a:ext cx="6816566" cy="5101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305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View repair task email sent to Ron </a:t>
            </a:r>
            <a:r>
              <a:rPr lang="en-US" dirty="0"/>
              <a:t>Gabel</a:t>
            </a:r>
            <a:br>
              <a:rPr lang="en-US" dirty="0"/>
            </a:br>
            <a:endParaRPr lang="en-US" sz="2400" dirty="0"/>
          </a:p>
        </p:txBody>
      </p:sp>
      <p:sp>
        <p:nvSpPr>
          <p:cNvPr id="3" name="TextBox 2"/>
          <p:cNvSpPr txBox="1"/>
          <p:nvPr/>
        </p:nvSpPr>
        <p:spPr>
          <a:xfrm>
            <a:off x="349623" y="1331259"/>
            <a:ext cx="3429000" cy="5355312"/>
          </a:xfrm>
          <a:prstGeom prst="rect">
            <a:avLst/>
          </a:prstGeom>
          <a:noFill/>
        </p:spPr>
        <p:txBody>
          <a:bodyPr wrap="square" rtlCol="0">
            <a:spAutoFit/>
          </a:bodyPr>
          <a:lstStyle/>
          <a:p>
            <a:r>
              <a:rPr lang="en-US" dirty="0" smtClean="0"/>
              <a:t>In order open the Repair iOS app you can click the Open in repair app link when you are viewing this email in the native iOS Mail client.</a:t>
            </a:r>
          </a:p>
          <a:p>
            <a:endParaRPr lang="en-US" dirty="0"/>
          </a:p>
          <a:p>
            <a:r>
              <a:rPr lang="en-US" dirty="0" smtClean="0"/>
              <a:t>If you are not using the native iOS Mail client to view the email.  Open Safari on your iOS Simulator or your iPad where the app is installed.  Enter repairapp://&lt;Incident ID&gt; in the URL textbox and press enter, where &lt;Incident ID&gt; is equal to the Incident ID in the email.</a:t>
            </a:r>
          </a:p>
          <a:p>
            <a:endParaRPr lang="en-US" dirty="0"/>
          </a:p>
          <a:p>
            <a:r>
              <a:rPr lang="en-US" dirty="0" smtClean="0"/>
              <a:t>In the example on this slide you would enter repairapp://19 in Safari on your iOS Simulator or iPad.</a:t>
            </a:r>
            <a:endParaRPr lang="en-US" dirty="0"/>
          </a:p>
        </p:txBody>
      </p:sp>
      <p:pic>
        <p:nvPicPr>
          <p:cNvPr id="26626" name="Picture 2" descr="D:\CDL\Desktop\PIC\new\49.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78623" y="1825626"/>
            <a:ext cx="8193881" cy="3529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616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Open Inspection App on device</a:t>
            </a:r>
            <a:endParaRPr lang="en-US" dirty="0"/>
          </a:p>
        </p:txBody>
      </p:sp>
      <p:pic>
        <p:nvPicPr>
          <p:cNvPr id="2" name="Content Placeholder 1"/>
          <p:cNvPicPr>
            <a:picLocks noGrp="1" noChangeAspect="1"/>
          </p:cNvPicPr>
          <p:nvPr>
            <p:ph idx="1"/>
          </p:nvPr>
        </p:nvPicPr>
        <p:blipFill>
          <a:blip r:embed="rId2"/>
          <a:stretch>
            <a:fillRect/>
          </a:stretch>
        </p:blipFill>
        <p:spPr>
          <a:xfrm>
            <a:off x="5500716" y="1690688"/>
            <a:ext cx="5654412" cy="4351338"/>
          </a:xfrm>
          <a:prstGeom prst="rect">
            <a:avLst/>
          </a:prstGeom>
        </p:spPr>
      </p:pic>
      <p:sp>
        <p:nvSpPr>
          <p:cNvPr id="4" name="TextBox 3"/>
          <p:cNvSpPr txBox="1"/>
          <p:nvPr/>
        </p:nvSpPr>
        <p:spPr>
          <a:xfrm>
            <a:off x="551329" y="2339788"/>
            <a:ext cx="4750715" cy="1754326"/>
          </a:xfrm>
          <a:prstGeom prst="rect">
            <a:avLst/>
          </a:prstGeom>
          <a:noFill/>
        </p:spPr>
        <p:txBody>
          <a:bodyPr wrap="square" rtlCol="0">
            <a:spAutoFit/>
          </a:bodyPr>
          <a:lstStyle/>
          <a:p>
            <a:r>
              <a:rPr lang="en-US" dirty="0" smtClean="0"/>
              <a:t>In this demo script the screenshots for the mobile devices were taken in the iOS simulator.  </a:t>
            </a:r>
          </a:p>
          <a:p>
            <a:endParaRPr lang="en-US" dirty="0"/>
          </a:p>
          <a:p>
            <a:r>
              <a:rPr lang="en-US" dirty="0" smtClean="0"/>
              <a:t>The steps are identical in the iOS, Android, Cordova, </a:t>
            </a:r>
            <a:r>
              <a:rPr lang="en-US" dirty="0" err="1" smtClean="0"/>
              <a:t>Xamarin</a:t>
            </a:r>
            <a:r>
              <a:rPr lang="en-US" dirty="0" smtClean="0"/>
              <a:t>, and Windows Universal mobile apps.</a:t>
            </a:r>
            <a:endParaRPr lang="en-US" dirty="0"/>
          </a:p>
        </p:txBody>
      </p:sp>
    </p:spTree>
    <p:extLst>
      <p:ext uri="{BB962C8B-B14F-4D97-AF65-F5344CB8AC3E}">
        <p14:creationId xmlns:p14="http://schemas.microsoft.com/office/powerpoint/2010/main" val="11407808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Sign In</a:t>
            </a:r>
            <a:endParaRPr lang="en-US" dirty="0"/>
          </a:p>
        </p:txBody>
      </p:sp>
      <p:pic>
        <p:nvPicPr>
          <p:cNvPr id="4" name="Content Placeholder 3"/>
          <p:cNvPicPr>
            <a:picLocks noGrp="1" noChangeAspect="1"/>
          </p:cNvPicPr>
          <p:nvPr>
            <p:ph idx="1"/>
          </p:nvPr>
        </p:nvPicPr>
        <p:blipFill>
          <a:blip r:embed="rId2"/>
          <a:stretch>
            <a:fillRect/>
          </a:stretch>
        </p:blipFill>
        <p:spPr>
          <a:xfrm>
            <a:off x="3270834" y="1825625"/>
            <a:ext cx="5650332" cy="4351338"/>
          </a:xfrm>
          <a:prstGeom prst="rect">
            <a:avLst/>
          </a:prstGeom>
        </p:spPr>
      </p:pic>
    </p:spTree>
    <p:extLst>
      <p:ext uri="{BB962C8B-B14F-4D97-AF65-F5344CB8AC3E}">
        <p14:creationId xmlns:p14="http://schemas.microsoft.com/office/powerpoint/2010/main" val="8225802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smtClean="0"/>
              <a:t>Enter Repair Person credentials </a:t>
            </a:r>
            <a:br>
              <a:rPr lang="en-US" dirty="0" smtClean="0"/>
            </a:br>
            <a:r>
              <a:rPr lang="en-US" dirty="0" smtClean="0"/>
              <a:t/>
            </a:r>
            <a:br>
              <a:rPr lang="en-US" dirty="0" smtClean="0"/>
            </a:br>
            <a:r>
              <a:rPr lang="en-US" sz="2200" dirty="0" smtClean="0"/>
              <a:t>Username</a:t>
            </a:r>
            <a:r>
              <a:rPr lang="en-US" sz="2200" dirty="0"/>
              <a:t>: </a:t>
            </a:r>
            <a:r>
              <a:rPr lang="en-US" sz="2200" dirty="0" err="1" smtClean="0">
                <a:hlinkClick r:id="rId2"/>
              </a:rPr>
              <a:t>robb</a:t>
            </a:r>
            <a:r>
              <a:rPr lang="en-US" sz="2200" dirty="0" smtClean="0">
                <a:hlinkClick r:id="rId2"/>
              </a:rPr>
              <a:t>@&lt;</a:t>
            </a:r>
            <a:r>
              <a:rPr lang="en-US" sz="2200" dirty="0" err="1" smtClean="0">
                <a:hlinkClick r:id="rId2"/>
              </a:rPr>
              <a:t>tennacy</a:t>
            </a:r>
            <a:r>
              <a:rPr lang="en-US" sz="2200" dirty="0">
                <a:hlinkClick r:id="rId2"/>
              </a:rPr>
              <a:t>&gt;.onmicrosoft.com</a:t>
            </a:r>
            <a:r>
              <a:rPr lang="en-US" sz="2200" dirty="0"/>
              <a:t/>
            </a:r>
            <a:br>
              <a:rPr lang="en-US" sz="2200" dirty="0"/>
            </a:br>
            <a:r>
              <a:rPr lang="en-US" sz="2200" dirty="0" smtClean="0"/>
              <a:t>Password: TempP@ssw0rd!</a:t>
            </a:r>
            <a:br>
              <a:rPr lang="en-US" sz="2200" dirty="0" smtClean="0"/>
            </a:br>
            <a:r>
              <a:rPr lang="en-US" sz="2200" dirty="0"/>
              <a:t/>
            </a:r>
            <a:br>
              <a:rPr lang="en-US" sz="2200" dirty="0"/>
            </a:br>
            <a:r>
              <a:rPr lang="en-US" sz="2200" dirty="0"/>
              <a:t>Do not check Keep Me Signed In</a:t>
            </a:r>
            <a:br>
              <a:rPr lang="en-US" sz="2200" dirty="0"/>
            </a:br>
            <a:r>
              <a:rPr lang="en-US" sz="2200" dirty="0"/>
              <a:t>Click Sign In</a:t>
            </a:r>
            <a:r>
              <a:rPr lang="en-US" sz="2200" dirty="0" smtClean="0"/>
              <a:t/>
            </a:r>
            <a:br>
              <a:rPr lang="en-US" sz="2200" dirty="0" smtClean="0"/>
            </a:br>
            <a:r>
              <a:rPr lang="en-US" sz="2200" dirty="0" smtClean="0"/>
              <a:t/>
            </a:r>
            <a:br>
              <a:rPr lang="en-US" sz="2200" dirty="0" smtClean="0"/>
            </a:br>
            <a:r>
              <a:rPr lang="en-US" sz="2200" dirty="0" smtClean="0"/>
              <a:t>If you have not already signed in with</a:t>
            </a:r>
            <a:br>
              <a:rPr lang="en-US" sz="2200" dirty="0" smtClean="0"/>
            </a:br>
            <a:r>
              <a:rPr lang="en-US" sz="2200" dirty="0" smtClean="0"/>
              <a:t>this user you will be prompted to reset </a:t>
            </a:r>
            <a:br>
              <a:rPr lang="en-US" sz="2200" dirty="0" smtClean="0"/>
            </a:br>
            <a:r>
              <a:rPr lang="en-US" sz="2200" dirty="0" smtClean="0"/>
              <a:t>the user’s password.</a:t>
            </a:r>
            <a:endParaRPr lang="en-US" dirty="0"/>
          </a:p>
        </p:txBody>
      </p:sp>
    </p:spTree>
    <p:extLst>
      <p:ext uri="{BB962C8B-B14F-4D97-AF65-F5344CB8AC3E}">
        <p14:creationId xmlns:p14="http://schemas.microsoft.com/office/powerpoint/2010/main" val="295229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the incident assigned by the dispatcher</a:t>
            </a:r>
            <a:endParaRPr lang="en-US" dirty="0"/>
          </a:p>
        </p:txBody>
      </p:sp>
      <p:pic>
        <p:nvPicPr>
          <p:cNvPr id="27650" name="Picture 2" descr="D:\CDL\Desktop\PIC\new\5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2562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714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the dispatcher’s comments</a:t>
            </a:r>
            <a:endParaRPr lang="en-US" dirty="0"/>
          </a:p>
        </p:txBody>
      </p:sp>
      <p:pic>
        <p:nvPicPr>
          <p:cNvPr id="28675" name="Picture 3" descr="D:\CDL\Desktop\PIC\new\5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2562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35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Inspector comments and photos</a:t>
            </a:r>
            <a:endParaRPr lang="en-US" dirty="0"/>
          </a:p>
        </p:txBody>
      </p:sp>
      <p:pic>
        <p:nvPicPr>
          <p:cNvPr id="29698" name="Picture 2" descr="D:\CDL\Desktop\PIC\new\5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1" y="1825625"/>
            <a:ext cx="5657088" cy="4364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3516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inspector comments</a:t>
            </a:r>
            <a:endParaRPr lang="en-US" dirty="0"/>
          </a:p>
        </p:txBody>
      </p:sp>
      <p:pic>
        <p:nvPicPr>
          <p:cNvPr id="30722" name="Picture 2" descr="D:\CDL\Desktop\PIC\new\5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2562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143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photo</a:t>
            </a:r>
            <a:endParaRPr lang="en-US" dirty="0"/>
          </a:p>
        </p:txBody>
      </p:sp>
      <p:pic>
        <p:nvPicPr>
          <p:cNvPr id="31746" name="Picture 2" descr="D:\CDL\Desktop\PIC\new\5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2562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4861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photo full size, Click the X to close</a:t>
            </a:r>
            <a:endParaRPr lang="en-US" dirty="0"/>
          </a:p>
        </p:txBody>
      </p:sp>
      <p:pic>
        <p:nvPicPr>
          <p:cNvPr id="32770" name="Picture 2" descr="D:\CDL\Desktop\PIC\new\5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2562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424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Not in scope at this time</a:t>
            </a:r>
            <a:r>
              <a:rPr lang="en-US" dirty="0"/>
              <a:t/>
            </a:r>
            <a:br>
              <a:rPr lang="en-US" dirty="0"/>
            </a:br>
            <a:r>
              <a:rPr lang="en-US" dirty="0" smtClean="0"/>
              <a:t>Need </a:t>
            </a:r>
            <a:r>
              <a:rPr lang="en-US" dirty="0"/>
              <a:t>to </a:t>
            </a:r>
            <a:r>
              <a:rPr lang="en-US" dirty="0" smtClean="0"/>
              <a:t>display the conversations, tasks, files, and videos here too.</a:t>
            </a:r>
            <a:endParaRPr lang="en-US" dirty="0"/>
          </a:p>
        </p:txBody>
      </p:sp>
      <p:pic>
        <p:nvPicPr>
          <p:cNvPr id="6" name="Picture 2" descr="D:\CDL\Desktop\PIC\new\5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2562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5791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844675"/>
          </a:xfrm>
        </p:spPr>
        <p:txBody>
          <a:bodyPr>
            <a:normAutofit fontScale="90000"/>
          </a:bodyPr>
          <a:lstStyle/>
          <a:p>
            <a:r>
              <a:rPr lang="en-US" dirty="0">
                <a:solidFill>
                  <a:srgbClr val="FF0000"/>
                </a:solidFill>
              </a:rPr>
              <a:t>Not in scope at this time</a:t>
            </a:r>
            <a:r>
              <a:rPr lang="en-US" dirty="0"/>
              <a:t/>
            </a:r>
            <a:br>
              <a:rPr lang="en-US" dirty="0"/>
            </a:br>
            <a:r>
              <a:rPr lang="en-US" dirty="0"/>
              <a:t>Click Video</a:t>
            </a:r>
            <a:br>
              <a:rPr lang="en-US" dirty="0"/>
            </a:br>
            <a:r>
              <a:rPr lang="en-US" dirty="0"/>
              <a:t>Need to add a new button to this page to create videos.</a:t>
            </a:r>
          </a:p>
        </p:txBody>
      </p:sp>
      <p:pic>
        <p:nvPicPr>
          <p:cNvPr id="5" name="Picture 2" descr="D:\CDL\Desktop\PIC\new\5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2562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144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Sign In</a:t>
            </a:r>
            <a:endParaRPr lang="en-US" dirty="0"/>
          </a:p>
        </p:txBody>
      </p:sp>
      <p:pic>
        <p:nvPicPr>
          <p:cNvPr id="2" name="Content Placeholder 1"/>
          <p:cNvPicPr>
            <a:picLocks noGrp="1" noChangeAspect="1"/>
          </p:cNvPicPr>
          <p:nvPr>
            <p:ph idx="1"/>
          </p:nvPr>
        </p:nvPicPr>
        <p:blipFill>
          <a:blip r:embed="rId2"/>
          <a:stretch>
            <a:fillRect/>
          </a:stretch>
        </p:blipFill>
        <p:spPr>
          <a:xfrm>
            <a:off x="3276333" y="1825625"/>
            <a:ext cx="5639334" cy="4351338"/>
          </a:xfrm>
          <a:prstGeom prst="rect">
            <a:avLst/>
          </a:prstGeom>
        </p:spPr>
      </p:pic>
    </p:spTree>
    <p:extLst>
      <p:ext uri="{BB962C8B-B14F-4D97-AF65-F5344CB8AC3E}">
        <p14:creationId xmlns:p14="http://schemas.microsoft.com/office/powerpoint/2010/main" val="28893953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Not in scope at this time</a:t>
            </a:r>
            <a:r>
              <a:rPr lang="en-US" dirty="0"/>
              <a:t/>
            </a:r>
            <a:br>
              <a:rPr lang="en-US" dirty="0"/>
            </a:br>
            <a:r>
              <a:rPr lang="en-US" dirty="0" smtClean="0"/>
              <a:t>View </a:t>
            </a:r>
            <a:r>
              <a:rPr lang="en-US" dirty="0"/>
              <a:t>Video Full Size, Click X to </a:t>
            </a:r>
            <a:r>
              <a:rPr lang="en-US" dirty="0" smtClean="0"/>
              <a:t>Close</a:t>
            </a:r>
            <a:endParaRPr lang="en-US" dirty="0"/>
          </a:p>
        </p:txBody>
      </p:sp>
      <p:pic>
        <p:nvPicPr>
          <p:cNvPr id="5" name="Picture 2" descr="D:\CDL\Desktop\PIC\new\5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2562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7808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Just like you did in the Inspection </a:t>
            </a:r>
            <a:r>
              <a:rPr lang="en-US" dirty="0" smtClean="0"/>
              <a:t>App, </a:t>
            </a:r>
            <a:r>
              <a:rPr lang="en-US" dirty="0"/>
              <a:t>take a picture and enter comments.  Then, </a:t>
            </a:r>
            <a:r>
              <a:rPr lang="en-US" dirty="0" smtClean="0"/>
              <a:t>tap </a:t>
            </a:r>
            <a:r>
              <a:rPr lang="en-US" dirty="0"/>
              <a:t>Done.</a:t>
            </a:r>
          </a:p>
        </p:txBody>
      </p:sp>
      <p:pic>
        <p:nvPicPr>
          <p:cNvPr id="33794" name="Picture 2" descr="D:\CDL\Desktop\PIC\new\6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2562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05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860550"/>
          </a:xfrm>
        </p:spPr>
        <p:txBody>
          <a:bodyPr>
            <a:normAutofit fontScale="90000"/>
          </a:bodyPr>
          <a:lstStyle/>
          <a:p>
            <a:r>
              <a:rPr lang="en-US" dirty="0">
                <a:solidFill>
                  <a:srgbClr val="FF0000"/>
                </a:solidFill>
              </a:rPr>
              <a:t>Not in scope at this time </a:t>
            </a:r>
            <a:r>
              <a:rPr lang="en-US" dirty="0" smtClean="0">
                <a:solidFill>
                  <a:srgbClr val="FF0000"/>
                </a:solidFill>
              </a:rPr>
              <a:t/>
            </a:r>
            <a:br>
              <a:rPr lang="en-US" dirty="0" smtClean="0">
                <a:solidFill>
                  <a:srgbClr val="FF0000"/>
                </a:solidFill>
              </a:rPr>
            </a:br>
            <a:r>
              <a:rPr lang="en-US" dirty="0" smtClean="0"/>
              <a:t>Just </a:t>
            </a:r>
            <a:r>
              <a:rPr lang="en-US" dirty="0"/>
              <a:t>like you did in the Inspection </a:t>
            </a:r>
            <a:r>
              <a:rPr lang="en-US" dirty="0" smtClean="0"/>
              <a:t>App, record </a:t>
            </a:r>
            <a:r>
              <a:rPr lang="en-US" dirty="0"/>
              <a:t>a </a:t>
            </a:r>
            <a:r>
              <a:rPr lang="en-US" dirty="0" smtClean="0"/>
              <a:t>video and </a:t>
            </a:r>
            <a:r>
              <a:rPr lang="en-US" dirty="0"/>
              <a:t>enter comments.  Then, </a:t>
            </a:r>
            <a:r>
              <a:rPr lang="en-US" dirty="0" smtClean="0"/>
              <a:t>tap </a:t>
            </a:r>
            <a:r>
              <a:rPr lang="en-US" dirty="0"/>
              <a:t>Done</a:t>
            </a:r>
            <a:r>
              <a:rPr lang="en-US" dirty="0" smtClean="0"/>
              <a:t>.</a:t>
            </a:r>
            <a:endParaRPr lang="en-US" sz="4000" dirty="0"/>
          </a:p>
        </p:txBody>
      </p:sp>
      <p:pic>
        <p:nvPicPr>
          <p:cNvPr id="5" name="Content Placeholder 4"/>
          <p:cNvPicPr>
            <a:picLocks noGrp="1" noChangeAspect="1"/>
          </p:cNvPicPr>
          <p:nvPr>
            <p:ph idx="1"/>
          </p:nvPr>
        </p:nvPicPr>
        <p:blipFill>
          <a:blip r:embed="rId2"/>
          <a:stretch>
            <a:fillRect/>
          </a:stretch>
        </p:blipFill>
        <p:spPr>
          <a:xfrm>
            <a:off x="6096000" y="2225675"/>
            <a:ext cx="5636960" cy="4351338"/>
          </a:xfrm>
          <a:prstGeom prst="rect">
            <a:avLst/>
          </a:prstGeom>
        </p:spPr>
      </p:pic>
      <p:sp>
        <p:nvSpPr>
          <p:cNvPr id="4" name="Title 1"/>
          <p:cNvSpPr txBox="1">
            <a:spLocks/>
          </p:cNvSpPr>
          <p:nvPr/>
        </p:nvSpPr>
        <p:spPr>
          <a:xfrm>
            <a:off x="838200" y="2860675"/>
            <a:ext cx="4876800" cy="222567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
            </a:r>
            <a:br>
              <a:rPr lang="en-US" dirty="0" smtClean="0"/>
            </a:br>
            <a:r>
              <a:rPr lang="en-US" sz="4000" dirty="0" smtClean="0"/>
              <a:t>Need to add a new button to this page to create videos.</a:t>
            </a:r>
            <a:endParaRPr lang="en-US" sz="4000" dirty="0"/>
          </a:p>
        </p:txBody>
      </p:sp>
    </p:spTree>
    <p:extLst>
      <p:ext uri="{BB962C8B-B14F-4D97-AF65-F5344CB8AC3E}">
        <p14:creationId xmlns:p14="http://schemas.microsoft.com/office/powerpoint/2010/main" val="6228644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Finalize Repair</a:t>
            </a:r>
            <a:endParaRPr lang="en-US" dirty="0"/>
          </a:p>
        </p:txBody>
      </p:sp>
      <p:sp>
        <p:nvSpPr>
          <p:cNvPr id="3" name="TextBox 2"/>
          <p:cNvSpPr txBox="1"/>
          <p:nvPr/>
        </p:nvSpPr>
        <p:spPr>
          <a:xfrm>
            <a:off x="510988" y="1798730"/>
            <a:ext cx="4787153" cy="2308324"/>
          </a:xfrm>
          <a:prstGeom prst="rect">
            <a:avLst/>
          </a:prstGeom>
          <a:noFill/>
        </p:spPr>
        <p:txBody>
          <a:bodyPr wrap="square" rtlCol="0">
            <a:spAutoFit/>
          </a:bodyPr>
          <a:lstStyle/>
          <a:p>
            <a:r>
              <a:rPr lang="en-US" dirty="0"/>
              <a:t>Incident </a:t>
            </a:r>
            <a:r>
              <a:rPr lang="en-US" dirty="0" smtClean="0"/>
              <a:t>List is updated </a:t>
            </a:r>
            <a:r>
              <a:rPr lang="en-US" dirty="0"/>
              <a:t>with Repair comments, Status, and Repair Completed </a:t>
            </a:r>
            <a:r>
              <a:rPr lang="en-US" dirty="0" smtClean="0"/>
              <a:t>date</a:t>
            </a:r>
          </a:p>
          <a:p>
            <a:endParaRPr lang="en-US" dirty="0"/>
          </a:p>
          <a:p>
            <a:r>
              <a:rPr lang="en-US" dirty="0"/>
              <a:t>Photo is added to Repair Photos </a:t>
            </a:r>
            <a:r>
              <a:rPr lang="en-US" dirty="0" smtClean="0"/>
              <a:t>Library</a:t>
            </a:r>
          </a:p>
          <a:p>
            <a:endParaRPr lang="en-US" dirty="0"/>
          </a:p>
          <a:p>
            <a:r>
              <a:rPr lang="en-US" dirty="0"/>
              <a:t>Workflow Task for Repair Person is </a:t>
            </a:r>
            <a:r>
              <a:rPr lang="en-US" dirty="0" smtClean="0"/>
              <a:t>completed</a:t>
            </a:r>
          </a:p>
          <a:p>
            <a:r>
              <a:rPr lang="en-US" dirty="0"/>
              <a:t/>
            </a:r>
            <a:br>
              <a:rPr lang="en-US" dirty="0"/>
            </a:br>
            <a:r>
              <a:rPr lang="en-US" dirty="0"/>
              <a:t>Workflow Task for Dispatcher is created</a:t>
            </a:r>
          </a:p>
        </p:txBody>
      </p:sp>
      <p:pic>
        <p:nvPicPr>
          <p:cNvPr id="34818" name="Picture 2" descr="D:\CDL\Desktop\PIC\new\6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68572" y="1474896"/>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644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Not in scope at this time </a:t>
            </a:r>
            <a:r>
              <a:rPr lang="en-US" dirty="0" smtClean="0">
                <a:solidFill>
                  <a:srgbClr val="FF0000"/>
                </a:solidFill>
              </a:rPr>
              <a:t/>
            </a:r>
            <a:br>
              <a:rPr lang="en-US" dirty="0" smtClean="0">
                <a:solidFill>
                  <a:srgbClr val="FF0000"/>
                </a:solidFill>
              </a:rPr>
            </a:br>
            <a:r>
              <a:rPr lang="en-US" dirty="0" smtClean="0"/>
              <a:t>Click Finalize Repair</a:t>
            </a:r>
            <a:endParaRPr lang="en-US" dirty="0"/>
          </a:p>
        </p:txBody>
      </p:sp>
      <p:sp>
        <p:nvSpPr>
          <p:cNvPr id="3" name="TextBox 2"/>
          <p:cNvSpPr txBox="1"/>
          <p:nvPr/>
        </p:nvSpPr>
        <p:spPr>
          <a:xfrm>
            <a:off x="510988" y="1798730"/>
            <a:ext cx="4787153" cy="369332"/>
          </a:xfrm>
          <a:prstGeom prst="rect">
            <a:avLst/>
          </a:prstGeom>
          <a:noFill/>
        </p:spPr>
        <p:txBody>
          <a:bodyPr wrap="square" rtlCol="0">
            <a:spAutoFit/>
          </a:bodyPr>
          <a:lstStyle/>
          <a:p>
            <a:r>
              <a:rPr lang="en-US" dirty="0" smtClean="0"/>
              <a:t>Video is </a:t>
            </a:r>
            <a:r>
              <a:rPr lang="en-US" dirty="0"/>
              <a:t>added to </a:t>
            </a:r>
            <a:r>
              <a:rPr lang="en-US" dirty="0" smtClean="0"/>
              <a:t>Video Portal.</a:t>
            </a:r>
            <a:endParaRPr lang="en-US" dirty="0"/>
          </a:p>
        </p:txBody>
      </p:sp>
      <p:pic>
        <p:nvPicPr>
          <p:cNvPr id="35843" name="Picture 3" descr="D:\CDL\Desktop\PIC\new\6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98141" y="1798730"/>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6530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Approve Repair Walkthrough</a:t>
            </a:r>
            <a:endParaRPr lang="en-US" dirty="0"/>
          </a:p>
        </p:txBody>
      </p:sp>
      <p:sp>
        <p:nvSpPr>
          <p:cNvPr id="3" name="Text Placeholder 2"/>
          <p:cNvSpPr>
            <a:spLocks noGrp="1"/>
          </p:cNvSpPr>
          <p:nvPr>
            <p:ph type="body" idx="1"/>
          </p:nvPr>
        </p:nvSpPr>
        <p:spPr/>
        <p:txBody>
          <a:bodyPr/>
          <a:lstStyle/>
          <a:p>
            <a:r>
              <a:rPr lang="en-US" dirty="0" smtClean="0"/>
              <a:t>The dispatcher reviews the completed repair and approves it.</a:t>
            </a:r>
            <a:endParaRPr lang="en-US" dirty="0"/>
          </a:p>
        </p:txBody>
      </p:sp>
    </p:spTree>
    <p:extLst>
      <p:ext uri="{BB962C8B-B14F-4D97-AF65-F5344CB8AC3E}">
        <p14:creationId xmlns:p14="http://schemas.microsoft.com/office/powerpoint/2010/main" val="23726644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a:t>Email is sent to </a:t>
            </a:r>
            <a:r>
              <a:rPr lang="en-US" dirty="0" smtClean="0"/>
              <a:t>Property Owner and Dispatcher </a:t>
            </a:r>
            <a:r>
              <a:rPr lang="en-US" dirty="0"/>
              <a:t>to </a:t>
            </a:r>
            <a:r>
              <a:rPr lang="en-US" dirty="0" smtClean="0"/>
              <a:t>tell them the repair is complete. </a:t>
            </a:r>
            <a:r>
              <a:rPr lang="en-US" sz="2700" dirty="0"/>
              <a:t>Log in with dispatcher </a:t>
            </a:r>
            <a:r>
              <a:rPr lang="en-US" sz="2700" dirty="0" smtClean="0"/>
              <a:t>to </a:t>
            </a:r>
            <a:r>
              <a:rPr lang="en-US" sz="2700" dirty="0"/>
              <a:t>view email</a:t>
            </a:r>
            <a:r>
              <a:rPr lang="en-US" sz="2700" dirty="0" smtClean="0"/>
              <a:t>.</a:t>
            </a:r>
            <a:br>
              <a:rPr lang="en-US" sz="2700" dirty="0" smtClean="0"/>
            </a:br>
            <a:r>
              <a:rPr lang="en-US" sz="2200" dirty="0" smtClean="0"/>
              <a:t>Username</a:t>
            </a:r>
            <a:r>
              <a:rPr lang="en-US" sz="2200" dirty="0"/>
              <a:t>: </a:t>
            </a:r>
            <a:r>
              <a:rPr lang="en-US" sz="2200" dirty="0" err="1" smtClean="0">
                <a:hlinkClick r:id="rId2"/>
              </a:rPr>
              <a:t>katiej</a:t>
            </a:r>
            <a:r>
              <a:rPr lang="en-US" sz="2200" dirty="0" smtClean="0">
                <a:hlinkClick r:id="rId2"/>
              </a:rPr>
              <a:t>@&lt;</a:t>
            </a:r>
            <a:r>
              <a:rPr lang="en-US" sz="2200" dirty="0" err="1" smtClean="0">
                <a:hlinkClick r:id="rId2"/>
              </a:rPr>
              <a:t>tennacy</a:t>
            </a:r>
            <a:r>
              <a:rPr lang="en-US" sz="2200" dirty="0">
                <a:hlinkClick r:id="rId2"/>
              </a:rPr>
              <a:t>&gt;.onmicrosoft.com</a:t>
            </a:r>
            <a:r>
              <a:rPr lang="en-US" sz="2200" dirty="0"/>
              <a:t/>
            </a:r>
            <a:br>
              <a:rPr lang="en-US" sz="2200" dirty="0"/>
            </a:br>
            <a:r>
              <a:rPr lang="en-US" sz="2200" dirty="0" smtClean="0"/>
              <a:t>Password: TempP@ssw0rd!</a:t>
            </a:r>
            <a:br>
              <a:rPr lang="en-US" sz="2200" dirty="0" smtClean="0"/>
            </a:br>
            <a:r>
              <a:rPr lang="en-US" sz="2200" dirty="0"/>
              <a:t/>
            </a:r>
            <a:br>
              <a:rPr lang="en-US" sz="2200" dirty="0"/>
            </a:br>
            <a:endParaRPr lang="en-US" dirty="0"/>
          </a:p>
        </p:txBody>
      </p:sp>
      <p:pic>
        <p:nvPicPr>
          <p:cNvPr id="37890" name="Picture 2" descr="D:\CDL\Desktop\PIC\new\66.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01038" y="2741535"/>
            <a:ext cx="10515600" cy="400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4355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a:t>Email is sent to Dispatcher to approve </a:t>
            </a:r>
            <a:r>
              <a:rPr lang="en-US" dirty="0" smtClean="0"/>
              <a:t>repair. </a:t>
            </a:r>
            <a:r>
              <a:rPr lang="en-US" sz="2700" dirty="0"/>
              <a:t>Log in with dispatcher to view email</a:t>
            </a:r>
            <a:r>
              <a:rPr lang="en-US" sz="2700" dirty="0" smtClean="0"/>
              <a:t>.</a:t>
            </a:r>
            <a:br>
              <a:rPr lang="en-US" sz="2700" dirty="0" smtClean="0"/>
            </a:br>
            <a:r>
              <a:rPr lang="en-US" dirty="0" smtClean="0"/>
              <a:t/>
            </a:r>
            <a:br>
              <a:rPr lang="en-US" dirty="0" smtClean="0"/>
            </a:br>
            <a:r>
              <a:rPr lang="en-US" sz="2200" dirty="0" smtClean="0"/>
              <a:t>Username</a:t>
            </a:r>
            <a:r>
              <a:rPr lang="en-US" sz="2200" dirty="0"/>
              <a:t>: </a:t>
            </a:r>
            <a:r>
              <a:rPr lang="en-US" sz="2200" dirty="0" err="1" smtClean="0">
                <a:hlinkClick r:id="rId2"/>
              </a:rPr>
              <a:t>katiej</a:t>
            </a:r>
            <a:r>
              <a:rPr lang="en-US" sz="2200" dirty="0" smtClean="0">
                <a:hlinkClick r:id="rId2"/>
              </a:rPr>
              <a:t>@&lt;</a:t>
            </a:r>
            <a:r>
              <a:rPr lang="en-US" sz="2200" dirty="0" err="1" smtClean="0">
                <a:hlinkClick r:id="rId2"/>
              </a:rPr>
              <a:t>tennacy</a:t>
            </a:r>
            <a:r>
              <a:rPr lang="en-US" sz="2200" dirty="0">
                <a:hlinkClick r:id="rId2"/>
              </a:rPr>
              <a:t>&gt;.onmicrosoft.com</a:t>
            </a:r>
            <a:r>
              <a:rPr lang="en-US" sz="2200" dirty="0"/>
              <a:t/>
            </a:r>
            <a:br>
              <a:rPr lang="en-US" sz="2200" dirty="0"/>
            </a:br>
            <a:r>
              <a:rPr lang="en-US" sz="2200" dirty="0" smtClean="0"/>
              <a:t>Password: TempP@ssw0rd!</a:t>
            </a:r>
            <a:br>
              <a:rPr lang="en-US" sz="2200" dirty="0" smtClean="0"/>
            </a:br>
            <a:r>
              <a:rPr lang="en-US" sz="2200" dirty="0"/>
              <a:t/>
            </a:r>
            <a:br>
              <a:rPr lang="en-US" sz="2200" dirty="0"/>
            </a:br>
            <a:endParaRPr lang="en-US" dirty="0"/>
          </a:p>
        </p:txBody>
      </p:sp>
      <p:pic>
        <p:nvPicPr>
          <p:cNvPr id="36866" name="Picture 2" descr="D:\CDL\Desktop\PIC\new\67.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50726" y="2880382"/>
            <a:ext cx="10515600" cy="3394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2006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Refresh the Property </a:t>
            </a:r>
            <a:r>
              <a:rPr lang="en-US" dirty="0"/>
              <a:t>Management </a:t>
            </a:r>
            <a:r>
              <a:rPr lang="en-US" dirty="0" smtClean="0"/>
              <a:t>Web </a:t>
            </a:r>
            <a:r>
              <a:rPr lang="en-US" dirty="0"/>
              <a:t>App </a:t>
            </a:r>
            <a:r>
              <a:rPr lang="en-US" dirty="0" smtClean="0"/>
              <a:t>and click Repair complete</a:t>
            </a:r>
            <a:endParaRPr lang="en-US" dirty="0"/>
          </a:p>
        </p:txBody>
      </p:sp>
      <p:pic>
        <p:nvPicPr>
          <p:cNvPr id="38914" name="Picture 2" descr="D:\CDL\Desktop\PIC\new\6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5575" y="1863203"/>
            <a:ext cx="6800850" cy="4660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8618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Not Approved</a:t>
            </a:r>
            <a:endParaRPr lang="en-US" dirty="0"/>
          </a:p>
        </p:txBody>
      </p:sp>
      <p:pic>
        <p:nvPicPr>
          <p:cNvPr id="39938" name="Picture 2" descr="D:\CDL\Desktop\PIC\new\6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5575" y="1690688"/>
            <a:ext cx="6800850" cy="4660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3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smtClean="0"/>
              <a:t>Enter inspector credentials </a:t>
            </a:r>
            <a:br>
              <a:rPr lang="en-US" dirty="0" smtClean="0"/>
            </a:br>
            <a:r>
              <a:rPr lang="en-US" dirty="0" smtClean="0"/>
              <a:t/>
            </a:r>
            <a:br>
              <a:rPr lang="en-US" dirty="0" smtClean="0"/>
            </a:br>
            <a:r>
              <a:rPr lang="en-US" sz="2200" dirty="0" smtClean="0"/>
              <a:t>Username</a:t>
            </a:r>
            <a:r>
              <a:rPr lang="en-US" sz="2200" dirty="0"/>
              <a:t>: </a:t>
            </a:r>
            <a:r>
              <a:rPr lang="en-US" sz="2200" dirty="0" err="1">
                <a:hlinkClick r:id="rId2"/>
              </a:rPr>
              <a:t>robb</a:t>
            </a:r>
            <a:r>
              <a:rPr lang="en-US" sz="2200" dirty="0">
                <a:hlinkClick r:id="rId2"/>
              </a:rPr>
              <a:t>@&lt;</a:t>
            </a:r>
            <a:r>
              <a:rPr lang="en-US" sz="2200" dirty="0" err="1" smtClean="0">
                <a:hlinkClick r:id="rId2"/>
              </a:rPr>
              <a:t>tenanacy</a:t>
            </a:r>
            <a:r>
              <a:rPr lang="en-US" sz="2200" dirty="0">
                <a:hlinkClick r:id="rId2"/>
              </a:rPr>
              <a:t>&gt;.onmicrosoft.com</a:t>
            </a:r>
            <a:r>
              <a:rPr lang="en-US" sz="2200" dirty="0"/>
              <a:t/>
            </a:r>
            <a:br>
              <a:rPr lang="en-US" sz="2200" dirty="0"/>
            </a:br>
            <a:r>
              <a:rPr lang="en-US" sz="2200" dirty="0" smtClean="0"/>
              <a:t>Password: TempP@ssw0rd! (default)</a:t>
            </a:r>
            <a:r>
              <a:rPr lang="en-US" sz="2200" dirty="0"/>
              <a:t/>
            </a:r>
            <a:br>
              <a:rPr lang="en-US" sz="2200" dirty="0"/>
            </a:br>
            <a:r>
              <a:rPr lang="en-US" sz="2200" dirty="0" smtClean="0"/>
              <a:t/>
            </a:r>
            <a:br>
              <a:rPr lang="en-US" sz="2200" dirty="0" smtClean="0"/>
            </a:br>
            <a:r>
              <a:rPr lang="en-US" sz="2200" dirty="0" smtClean="0"/>
              <a:t>Do </a:t>
            </a:r>
            <a:r>
              <a:rPr lang="en-US" sz="2200" dirty="0"/>
              <a:t>not </a:t>
            </a:r>
            <a:r>
              <a:rPr lang="en-US" sz="2200" dirty="0" smtClean="0"/>
              <a:t>check Keep Me Signed In</a:t>
            </a:r>
            <a:br>
              <a:rPr lang="en-US" sz="2200" dirty="0" smtClean="0"/>
            </a:br>
            <a:r>
              <a:rPr lang="en-US" sz="2200" dirty="0" smtClean="0"/>
              <a:t/>
            </a:r>
            <a:br>
              <a:rPr lang="en-US" sz="2200" dirty="0" smtClean="0"/>
            </a:br>
            <a:r>
              <a:rPr lang="en-US" sz="2200" dirty="0" smtClean="0"/>
              <a:t>Click Sign In</a:t>
            </a:r>
            <a:br>
              <a:rPr lang="en-US" sz="2200" dirty="0" smtClean="0"/>
            </a:br>
            <a:r>
              <a:rPr lang="en-US" sz="2200" dirty="0" smtClean="0"/>
              <a:t/>
            </a:r>
            <a:br>
              <a:rPr lang="en-US" sz="2200" dirty="0" smtClean="0"/>
            </a:br>
            <a:r>
              <a:rPr lang="en-US" sz="2200" dirty="0" smtClean="0"/>
              <a:t>If you have not already signed in with</a:t>
            </a:r>
            <a:br>
              <a:rPr lang="en-US" sz="2200" dirty="0" smtClean="0"/>
            </a:br>
            <a:r>
              <a:rPr lang="en-US" sz="2200" dirty="0" smtClean="0"/>
              <a:t>this user you will be prompted to reset </a:t>
            </a:r>
            <a:br>
              <a:rPr lang="en-US" sz="2200" dirty="0" smtClean="0"/>
            </a:br>
            <a:r>
              <a:rPr lang="en-US" sz="2200" dirty="0" smtClean="0"/>
              <a:t>the user’s password.</a:t>
            </a:r>
            <a:endParaRPr lang="en-US" dirty="0"/>
          </a:p>
        </p:txBody>
      </p:sp>
      <p:pic>
        <p:nvPicPr>
          <p:cNvPr id="2" name="Picture 2" descr="D:\CDL\Desktop\PIC\new\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660" y="2079320"/>
            <a:ext cx="5874707" cy="434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1403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the repair person’s comments and photo and click Approve Repair</a:t>
            </a:r>
            <a:endParaRPr lang="en-US" dirty="0"/>
          </a:p>
        </p:txBody>
      </p:sp>
      <p:sp>
        <p:nvSpPr>
          <p:cNvPr id="3" name="TextBox 2"/>
          <p:cNvSpPr txBox="1"/>
          <p:nvPr/>
        </p:nvSpPr>
        <p:spPr>
          <a:xfrm>
            <a:off x="941294" y="2030506"/>
            <a:ext cx="4693024" cy="2031325"/>
          </a:xfrm>
          <a:prstGeom prst="rect">
            <a:avLst/>
          </a:prstGeom>
          <a:noFill/>
        </p:spPr>
        <p:txBody>
          <a:bodyPr wrap="square" rtlCol="0">
            <a:spAutoFit/>
          </a:bodyPr>
          <a:lstStyle/>
          <a:p>
            <a:r>
              <a:rPr lang="en-US" dirty="0"/>
              <a:t>Workflow Task for </a:t>
            </a:r>
            <a:r>
              <a:rPr lang="en-US" dirty="0" smtClean="0"/>
              <a:t>dispatcher </a:t>
            </a:r>
            <a:r>
              <a:rPr lang="en-US" dirty="0"/>
              <a:t>is </a:t>
            </a:r>
            <a:r>
              <a:rPr lang="en-US" dirty="0" smtClean="0"/>
              <a:t>completed</a:t>
            </a:r>
          </a:p>
          <a:p>
            <a:endParaRPr lang="en-US" dirty="0"/>
          </a:p>
          <a:p>
            <a:r>
              <a:rPr lang="en-US" dirty="0"/>
              <a:t>Incident is updated with Repair Approved Status and </a:t>
            </a:r>
            <a:r>
              <a:rPr lang="en-US" dirty="0" smtClean="0"/>
              <a:t>Date</a:t>
            </a:r>
          </a:p>
          <a:p>
            <a:endParaRPr lang="en-US" dirty="0"/>
          </a:p>
          <a:p>
            <a:r>
              <a:rPr lang="en-US" dirty="0"/>
              <a:t>Workflow History is updated to close workflow</a:t>
            </a:r>
            <a:endParaRPr lang="en-US" dirty="0" smtClean="0"/>
          </a:p>
          <a:p>
            <a:endParaRPr lang="en-US" dirty="0"/>
          </a:p>
        </p:txBody>
      </p:sp>
      <p:pic>
        <p:nvPicPr>
          <p:cNvPr id="40962" name="Picture 2" descr="D:\CDL\Desktop\PIC\new\70.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866638" y="1748376"/>
            <a:ext cx="3203895" cy="4777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7224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Refresh the Property </a:t>
            </a:r>
            <a:r>
              <a:rPr lang="en-US" dirty="0"/>
              <a:t>Management </a:t>
            </a:r>
            <a:r>
              <a:rPr lang="en-US" dirty="0" smtClean="0"/>
              <a:t>Web </a:t>
            </a:r>
            <a:r>
              <a:rPr lang="en-US" dirty="0"/>
              <a:t>App </a:t>
            </a:r>
            <a:r>
              <a:rPr lang="en-US" dirty="0" smtClean="0"/>
              <a:t>and click Repair complete to see the Approved status</a:t>
            </a:r>
            <a:endParaRPr lang="en-US" dirty="0"/>
          </a:p>
        </p:txBody>
      </p:sp>
      <p:pic>
        <p:nvPicPr>
          <p:cNvPr id="41986" name="Picture 2" descr="D:\CDL\Desktop\PIC\new\7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34772" y="1825625"/>
            <a:ext cx="632245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200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the inspection with the plus icon</a:t>
            </a:r>
            <a:endParaRPr lang="en-US" dirty="0"/>
          </a:p>
        </p:txBody>
      </p:sp>
      <p:pic>
        <p:nvPicPr>
          <p:cNvPr id="7" name="Picture 2" descr="D:\CDL\Desktop\PIC\new\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17552" y="1723629"/>
            <a:ext cx="6064652" cy="467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040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Submitting an inspection comment</a:t>
            </a:r>
            <a:endParaRPr lang="en-US" dirty="0"/>
          </a:p>
        </p:txBody>
      </p:sp>
      <p:sp>
        <p:nvSpPr>
          <p:cNvPr id="5" name="Text Placeholder 4"/>
          <p:cNvSpPr>
            <a:spLocks noGrp="1"/>
          </p:cNvSpPr>
          <p:nvPr>
            <p:ph type="body" idx="1"/>
          </p:nvPr>
        </p:nvSpPr>
        <p:spPr/>
        <p:txBody>
          <a:bodyPr/>
          <a:lstStyle/>
          <a:p>
            <a:r>
              <a:rPr lang="en-US" dirty="0" smtClean="0"/>
              <a:t>Inspection comments are informational, they do not require action or indicate anything is wrong.</a:t>
            </a:r>
            <a:endParaRPr lang="en-US" dirty="0"/>
          </a:p>
        </p:txBody>
      </p:sp>
    </p:spTree>
    <p:extLst>
      <p:ext uri="{BB962C8B-B14F-4D97-AF65-F5344CB8AC3E}">
        <p14:creationId xmlns:p14="http://schemas.microsoft.com/office/powerpoint/2010/main" val="1876075806"/>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F8A324078003349A5EC3D6EB296A8D9" ma:contentTypeVersion="0" ma:contentTypeDescription="Create a new document." ma:contentTypeScope="" ma:versionID="01f0eb5f9f267df17b17098fd3bb346b">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98E37C-12D9-44AB-8BA2-A32144010F0D}">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EF76B2CA-146F-4AF2-B7F6-9626D5BDBD2D}">
  <ds:schemaRefs>
    <ds:schemaRef ds:uri="http://schemas.microsoft.com/sharepoint/v3/contenttype/forms"/>
  </ds:schemaRefs>
</ds:datastoreItem>
</file>

<file path=customXml/itemProps3.xml><?xml version="1.0" encoding="utf-8"?>
<ds:datastoreItem xmlns:ds="http://schemas.openxmlformats.org/officeDocument/2006/customXml" ds:itemID="{E1AECADB-6B34-4FDE-80DE-178ED94B11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6310</TotalTime>
  <Words>1157</Words>
  <Application>Microsoft Office PowerPoint</Application>
  <PresentationFormat>Widescreen</PresentationFormat>
  <Paragraphs>131</Paragraphs>
  <Slides>71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71</vt:i4>
      </vt:variant>
    </vt:vector>
  </HeadingPairs>
  <TitlesOfParts>
    <vt:vector size="75" baseType="lpstr">
      <vt:lpstr>Arial</vt:lpstr>
      <vt:lpstr>Calibri</vt:lpstr>
      <vt:lpstr>Calibri Light</vt:lpstr>
      <vt:lpstr>Office Theme</vt:lpstr>
      <vt:lpstr>Property Inspection Demo</vt:lpstr>
      <vt:lpstr>Preparing Calendars</vt:lpstr>
      <vt:lpstr>Walkthrough</vt:lpstr>
      <vt:lpstr>Inspection Walkthrough</vt:lpstr>
      <vt:lpstr>Open Inspection App on device</vt:lpstr>
      <vt:lpstr>Click Sign In</vt:lpstr>
      <vt:lpstr>Enter inspector credentials   Username: robb@&lt;tenanacy&gt;.onmicrosoft.com Password: TempP@ssw0rd! (default)  Do not check Keep Me Signed In  Click Sign In  If you have not already signed in with this user you will be prompted to reset  the user’s password.</vt:lpstr>
      <vt:lpstr>Click the inspection with the plus icon</vt:lpstr>
      <vt:lpstr>Submitting an inspection comment</vt:lpstr>
      <vt:lpstr>Select Bathroom 1</vt:lpstr>
      <vt:lpstr>Click Comments</vt:lpstr>
      <vt:lpstr>Click Camera</vt:lpstr>
      <vt:lpstr>Select photo or take picture</vt:lpstr>
      <vt:lpstr>Enter Comments</vt:lpstr>
      <vt:lpstr>Click Done</vt:lpstr>
      <vt:lpstr>Submitting an incident</vt:lpstr>
      <vt:lpstr>Select Bathroom 2</vt:lpstr>
      <vt:lpstr>Click Incidents</vt:lpstr>
      <vt:lpstr>Just like you did in the Inspection Comments popup, take a picture and enter comments.  Then, select an Incident Type and click Done.</vt:lpstr>
      <vt:lpstr>Not in scope at this time Click Video Need to add a new button to this page to create videos.</vt:lpstr>
      <vt:lpstr>Not in scope at this time Select video or record video</vt:lpstr>
      <vt:lpstr>Not in scope at this time Video is uploaded to Office 365 Video Portal</vt:lpstr>
      <vt:lpstr>Click Finalize Inspection</vt:lpstr>
      <vt:lpstr>Get Confirmation</vt:lpstr>
      <vt:lpstr>Inspection report email is sent to property owner and dispatcher Log in with Dispatcher account to see the email  Username: katiej@&lt;tenanacy&gt;.onmicrosoft.com Password: TempP@ssw0rd!  If you have not already signed in with this user you will be prompted to reset the user’s password.</vt:lpstr>
      <vt:lpstr>Dispatcher Scheduling Walkthrough</vt:lpstr>
      <vt:lpstr>Inspection report email is sent to property owner and dispatcher Log in with Dispatcher account to see the email  Username: katiej@&lt;tenanacy&gt;.onmicrosoft.com Password: TempP@ssw0rd!  If you have not already signed in with this user you will be prompted to reset the user’s password.</vt:lpstr>
      <vt:lpstr>Open the Property Management Web App Dashboard and click Need Repair</vt:lpstr>
      <vt:lpstr>Click Not Scheduled</vt:lpstr>
      <vt:lpstr>View the members associated with the Unified Group corresponding to this property. </vt:lpstr>
      <vt:lpstr>View the videos associated with the incident.  Click one of the videos in the page and a new browser window opens to view the video. </vt:lpstr>
      <vt:lpstr>View the conversations associated with the Unified Group corresponding to this property.  Click one of the conversations in the list and a new browser window opens to view the conversation.</vt:lpstr>
      <vt:lpstr>View the conversation in a new web browser.</vt:lpstr>
      <vt:lpstr>View the a recent document associated with the Unified Group corresponding to this property.  Recent documents are documents that have been modified in the last 7 days.  Click one of the documents in the list and a new browser window opens to view the document.</vt:lpstr>
      <vt:lpstr>View the document in a new web browser.</vt:lpstr>
      <vt:lpstr>View the documents associated with the Files library in the Unified Group corresponding to this property.  Click the See more link at the bottom of the list and a new browser window opens to view the documents.</vt:lpstr>
      <vt:lpstr>View the documents in a new web browser.</vt:lpstr>
      <vt:lpstr>Click the Upload button to upload a document to the Files library in the Unified Group corresponding to this property.  The page and list refresh after the file is uploaded.</vt:lpstr>
      <vt:lpstr>Click the Annotate Images button to create a new page in the OneNote notebook in the Unified Group corresponding to this property. </vt:lpstr>
      <vt:lpstr>View the new OneNote page in a new web browser and make annotations to the images in it.</vt:lpstr>
      <vt:lpstr>Click the create repair task button to create a new Task in the Tasks list in the Unified Group corresponding to this property. </vt:lpstr>
      <vt:lpstr>View the Tasks in a new web browser. This is not in PPE yet so I cannot take a screenshot.</vt:lpstr>
      <vt:lpstr>Enter comments, select Ron Gabel, select Time,  click Schedule Repair</vt:lpstr>
      <vt:lpstr>View the shared calendar for the Unified Group associated with the property in a new web browser.  Click the new event.</vt:lpstr>
      <vt:lpstr>Click Need repair and mention the repair is scheduled</vt:lpstr>
      <vt:lpstr>Repair Walkthrough</vt:lpstr>
      <vt:lpstr>Accept repair event Log in with thhe Repair Person account to see the email for the repair event  Username: rong@&lt;tenanacy&gt;.onmicrosoft.com Password: TempP@ssw0rd!  If you have not already signed in with this user you will be prompted to reset the user’s password.</vt:lpstr>
      <vt:lpstr>View calendar event and accept it</vt:lpstr>
      <vt:lpstr>View repair task email sent to Ron Gabel </vt:lpstr>
      <vt:lpstr>Click Sign In</vt:lpstr>
      <vt:lpstr>Enter Repair Person credentials   Username: robb@&lt;tennacy&gt;.onmicrosoft.com Password: TempP@ssw0rd!  Do not check Keep Me Signed In Click Sign In  If you have not already signed in with this user you will be prompted to reset  the user’s password.</vt:lpstr>
      <vt:lpstr>Click the incident assigned by the dispatcher</vt:lpstr>
      <vt:lpstr>Review the dispatcher’s comments</vt:lpstr>
      <vt:lpstr>Click Inspector comments and photos</vt:lpstr>
      <vt:lpstr>Review inspector comments</vt:lpstr>
      <vt:lpstr>Click photo</vt:lpstr>
      <vt:lpstr>View photo full size, Click the X to close</vt:lpstr>
      <vt:lpstr>Not in scope at this time Need to display the conversations, tasks, files, and videos here too.</vt:lpstr>
      <vt:lpstr>Not in scope at this time Click Video Need to add a new button to this page to create videos.</vt:lpstr>
      <vt:lpstr>Not in scope at this time View Video Full Size, Click X to Close</vt:lpstr>
      <vt:lpstr>Just like you did in the Inspection App, take a picture and enter comments.  Then, tap Done.</vt:lpstr>
      <vt:lpstr>Not in scope at this time  Just like you did in the Inspection App, record a video and enter comments.  Then, tap Done.</vt:lpstr>
      <vt:lpstr>Click Finalize Repair</vt:lpstr>
      <vt:lpstr>Not in scope at this time  Click Finalize Repair</vt:lpstr>
      <vt:lpstr>Approve Repair Walkthrough</vt:lpstr>
      <vt:lpstr>Email is sent to Property Owner and Dispatcher to tell them the repair is complete. Log in with dispatcher to view email. Username: katiej@&lt;tennacy&gt;.onmicrosoft.com Password: TempP@ssw0rd!  </vt:lpstr>
      <vt:lpstr>Email is sent to Dispatcher to approve repair. Log in with dispatcher to view email.  Username: katiej@&lt;tennacy&gt;.onmicrosoft.com Password: TempP@ssw0rd!  </vt:lpstr>
      <vt:lpstr>Refresh the Property Management Web App and click Repair complete</vt:lpstr>
      <vt:lpstr>Click Not Approved</vt:lpstr>
      <vt:lpstr>Review the repair person’s comments and photo and click Approve Repair</vt:lpstr>
      <vt:lpstr>Refresh the Property Management Web App and click Repair complete to see the Approved status</vt:lpstr>
    </vt:vector>
  </TitlesOfParts>
  <Company>Canviz LLC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Script</dc:title>
  <dc:creator>Todd Baginski</dc:creator>
  <cp:lastModifiedBy>Todd Baginski</cp:lastModifiedBy>
  <cp:revision>149</cp:revision>
  <dcterms:created xsi:type="dcterms:W3CDTF">2014-10-24T19:08:31Z</dcterms:created>
  <dcterms:modified xsi:type="dcterms:W3CDTF">2015-07-31T18:26:46Z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0x0101005F8A324078003349A5EC3D6EB296A8D9</vt:lpwstr>
  </property>
</Properties>
</file>